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79" r:id="rId5"/>
    <p:sldId id="280" r:id="rId6"/>
    <p:sldId id="282" r:id="rId7"/>
    <p:sldId id="283" r:id="rId8"/>
    <p:sldId id="284" r:id="rId9"/>
    <p:sldId id="285" r:id="rId10"/>
    <p:sldId id="286" r:id="rId11"/>
    <p:sldId id="287" r:id="rId12"/>
    <p:sldId id="289" r:id="rId13"/>
    <p:sldId id="293" r:id="rId14"/>
    <p:sldId id="295" r:id="rId15"/>
    <p:sldId id="298" r:id="rId16"/>
    <p:sldId id="323" r:id="rId17"/>
    <p:sldId id="319" r:id="rId18"/>
    <p:sldId id="324" r:id="rId19"/>
    <p:sldId id="303" r:id="rId20"/>
    <p:sldId id="305" r:id="rId21"/>
    <p:sldId id="309" r:id="rId22"/>
    <p:sldId id="290" r:id="rId23"/>
    <p:sldId id="291" r:id="rId24"/>
    <p:sldId id="292" r:id="rId25"/>
    <p:sldId id="296" r:id="rId26"/>
    <p:sldId id="328" r:id="rId27"/>
    <p:sldId id="311" r:id="rId28"/>
    <p:sldId id="312" r:id="rId29"/>
    <p:sldId id="313" r:id="rId30"/>
    <p:sldId id="314" r:id="rId31"/>
    <p:sldId id="315" r:id="rId32"/>
    <p:sldId id="316" r:id="rId33"/>
    <p:sldId id="317" r:id="rId34"/>
    <p:sldId id="318" r:id="rId35"/>
    <p:sldId id="320" r:id="rId36"/>
    <p:sldId id="321" r:id="rId37"/>
    <p:sldId id="322" r:id="rId38"/>
    <p:sldId id="325" r:id="rId39"/>
    <p:sldId id="326" r:id="rId4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0"/>
    <a:srgbClr val="015390"/>
    <a:srgbClr val="F4C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73123" autoAdjust="0"/>
  </p:normalViewPr>
  <p:slideViewPr>
    <p:cSldViewPr snapToGrid="0" snapToObjects="1">
      <p:cViewPr varScale="1">
        <p:scale>
          <a:sx n="107" d="100"/>
          <a:sy n="107" d="100"/>
        </p:scale>
        <p:origin x="14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yer, Kella" userId="c80fa3f8-185f-44d9-8910-a15163ce09b5" providerId="ADAL" clId="{F71D99F7-D7D4-4874-8249-CF0D15B87CAE}"/>
    <pc:docChg chg="undo custSel modSld">
      <pc:chgData name="Player, Kella" userId="c80fa3f8-185f-44d9-8910-a15163ce09b5" providerId="ADAL" clId="{F71D99F7-D7D4-4874-8249-CF0D15B87CAE}" dt="2026-05-26T17:37:33.637" v="10" actId="1582"/>
      <pc:docMkLst>
        <pc:docMk/>
      </pc:docMkLst>
      <pc:sldChg chg="addSp delSp modSp mod">
        <pc:chgData name="Player, Kella" userId="c80fa3f8-185f-44d9-8910-a15163ce09b5" providerId="ADAL" clId="{F71D99F7-D7D4-4874-8249-CF0D15B87CAE}" dt="2026-05-26T17:37:33.637" v="10" actId="1582"/>
        <pc:sldMkLst>
          <pc:docMk/>
          <pc:sldMk cId="0" sldId="279"/>
        </pc:sldMkLst>
        <pc:spChg chg="add del mod">
          <ac:chgData name="Player, Kella" userId="c80fa3f8-185f-44d9-8910-a15163ce09b5" providerId="ADAL" clId="{F71D99F7-D7D4-4874-8249-CF0D15B87CAE}" dt="2026-05-26T17:37:33.637" v="10" actId="1582"/>
          <ac:spMkLst>
            <pc:docMk/>
            <pc:sldMk cId="0" sldId="279"/>
            <ac:spMk id="2" creationId="{EB5837A9-32D2-1EC6-7CD7-C1E70BECC85D}"/>
          </ac:spMkLst>
        </pc:spChg>
        <pc:spChg chg="del">
          <ac:chgData name="Player, Kella" userId="c80fa3f8-185f-44d9-8910-a15163ce09b5" providerId="ADAL" clId="{F71D99F7-D7D4-4874-8249-CF0D15B87CAE}" dt="2026-05-26T17:36:18.109" v="2" actId="478"/>
          <ac:spMkLst>
            <pc:docMk/>
            <pc:sldMk cId="0" sldId="279"/>
            <ac:spMk id="5" creationId="{C4D7635B-878D-8725-6718-E66AE5B7CDF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pt idx="0">
                  <c:v>Values</c:v>
                </c:pt>
              </c:strCache>
            </c:strRef>
          </c:tx>
          <c:spPr>
            <a:solidFill>
              <a:srgbClr val="F4CE3B"/>
            </a:solidFill>
            <a:ln w="9525" cap="flat">
              <a:solidFill>
                <a:srgbClr val="F9F9F9"/>
              </a:solidFill>
              <a:prstDash val="solid"/>
              <a:round/>
            </a:ln>
            <a:effectLst/>
          </c:spPr>
          <c:explosion val="1"/>
          <c:dPt>
            <c:idx val="0"/>
            <c:bubble3D val="0"/>
            <c:spPr>
              <a:solidFill>
                <a:srgbClr val="F4CE3B"/>
              </a:solidFill>
              <a:effectLst/>
            </c:spPr>
            <c:extLst>
              <c:ext xmlns:c16="http://schemas.microsoft.com/office/drawing/2014/chart" uri="{C3380CC4-5D6E-409C-BE32-E72D297353CC}">
                <c16:uniqueId val="{00000001-7E57-4EF8-B987-FD035FB93AA0}"/>
              </c:ext>
            </c:extLst>
          </c:dPt>
          <c:dPt>
            <c:idx val="1"/>
            <c:bubble3D val="0"/>
            <c:spPr>
              <a:solidFill>
                <a:srgbClr val="F4CE3B"/>
              </a:solidFill>
              <a:effectLst/>
            </c:spPr>
            <c:extLst>
              <c:ext xmlns:c16="http://schemas.microsoft.com/office/drawing/2014/chart" uri="{C3380CC4-5D6E-409C-BE32-E72D297353CC}">
                <c16:uniqueId val="{00000003-7E57-4EF8-B987-FD035FB93AA0}"/>
              </c:ext>
            </c:extLst>
          </c:dPt>
          <c:dPt>
            <c:idx val="2"/>
            <c:bubble3D val="0"/>
            <c:spPr>
              <a:solidFill>
                <a:srgbClr val="F4CE3B"/>
              </a:solidFill>
              <a:effectLst/>
            </c:spPr>
            <c:extLst>
              <c:ext xmlns:c16="http://schemas.microsoft.com/office/drawing/2014/chart" uri="{C3380CC4-5D6E-409C-BE32-E72D297353CC}">
                <c16:uniqueId val="{00000005-7E57-4EF8-B987-FD035FB93AA0}"/>
              </c:ext>
            </c:extLst>
          </c:dPt>
          <c:dLbls>
            <c:dLbl>
              <c:idx val="0"/>
              <c:numFmt formatCode="###,###,###,###,###,###,###&quot;%&quot;" sourceLinked="0"/>
              <c:spPr/>
              <c:txPr>
                <a:bodyPr/>
                <a:lstStyle/>
                <a:p>
                  <a:pPr>
                    <a:defRPr sz="1200" b="1" i="0" u="none" strike="noStrike">
                      <a:solidFill>
                        <a:srgbClr val="101010"/>
                      </a:solidFill>
                      <a:latin typeface="General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57-4EF8-B987-FD035FB93AA0}"/>
                </c:ext>
              </c:extLst>
            </c:dLbl>
            <c:dLbl>
              <c:idx val="1"/>
              <c:numFmt formatCode="###,###,###,###,###,###,###&quot;%&quot;" sourceLinked="0"/>
              <c:spPr/>
              <c:txPr>
                <a:bodyPr/>
                <a:lstStyle/>
                <a:p>
                  <a:pPr>
                    <a:defRPr sz="1200" b="1" i="0" u="none" strike="noStrike">
                      <a:solidFill>
                        <a:srgbClr val="101010"/>
                      </a:solidFill>
                      <a:latin typeface="General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57-4EF8-B987-FD035FB93AA0}"/>
                </c:ext>
              </c:extLst>
            </c:dLbl>
            <c:dLbl>
              <c:idx val="2"/>
              <c:numFmt formatCode="###,###,###,###,###,###,###&quot;%&quot;" sourceLinked="0"/>
              <c:spPr/>
              <c:txPr>
                <a:bodyPr/>
                <a:lstStyle/>
                <a:p>
                  <a:pPr>
                    <a:defRPr sz="1200" b="1" i="0" u="none" strike="noStrike">
                      <a:solidFill>
                        <a:srgbClr val="101010"/>
                      </a:solidFill>
                      <a:latin typeface="General San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57-4EF8-B987-FD035FB93AA0}"/>
                </c:ext>
              </c:extLst>
            </c:dLbl>
            <c:numFmt formatCode="###,###,###,###,###,###,###&quot;%&quot;" sourceLinked="0"/>
            <c:spPr>
              <a:noFill/>
              <a:ln>
                <a:noFill/>
              </a:ln>
              <a:effectLst/>
            </c:spPr>
            <c:txPr>
              <a:bodyPr/>
              <a:lstStyle/>
              <a:p>
                <a:pPr>
                  <a:defRPr sz="1800" b="1" i="0" u="none" strike="noStrike">
                    <a:solidFill>
                      <a:srgbClr val="000000"/>
                    </a:solidFill>
                    <a:latin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Sales &amp; Marketing</c:v>
                </c:pt>
                <c:pt idx="1">
                  <c:v>Hiring &amp; Payroll</c:v>
                </c:pt>
                <c:pt idx="2">
                  <c:v>Research &amp; Development</c:v>
                </c:pt>
              </c:strCache>
            </c:strRef>
          </c:cat>
          <c:val>
            <c:numRef>
              <c:f>Sheet1!$B$2:$B$4</c:f>
              <c:numCache>
                <c:formatCode>General</c:formatCode>
                <c:ptCount val="3"/>
                <c:pt idx="0">
                  <c:v>45</c:v>
                </c:pt>
                <c:pt idx="1">
                  <c:v>35</c:v>
                </c:pt>
                <c:pt idx="2">
                  <c:v>20</c:v>
                </c:pt>
              </c:numCache>
            </c:numRef>
          </c:val>
          <c:extLst>
            <c:ext xmlns:c16="http://schemas.microsoft.com/office/drawing/2014/chart" uri="{C3380CC4-5D6E-409C-BE32-E72D297353CC}">
              <c16:uniqueId val="{00000006-7E57-4EF8-B987-FD035FB93AA0}"/>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clustered"/>
        <c:varyColors val="0"/>
        <c:ser>
          <c:idx val="0"/>
          <c:order val="0"/>
          <c:tx>
            <c:strRef>
              <c:f>Sheet1!$B$1</c:f>
              <c:strCache>
                <c:ptCount val="1"/>
                <c:pt idx="0">
                  <c:v>Revenue projection</c:v>
                </c:pt>
              </c:strCache>
            </c:strRef>
          </c:tx>
          <c:spPr>
            <a:solidFill>
              <a:srgbClr val="7DBC42"/>
            </a:solidFill>
            <a:effectLst/>
          </c:spPr>
          <c:invertIfNegative val="0"/>
          <c:dPt>
            <c:idx val="0"/>
            <c:invertIfNegative val="0"/>
            <c:bubble3D val="0"/>
            <c:extLst>
              <c:ext xmlns:c16="http://schemas.microsoft.com/office/drawing/2014/chart" uri="{C3380CC4-5D6E-409C-BE32-E72D297353CC}">
                <c16:uniqueId val="{00000001-A86A-4632-97C1-4A6D150659BB}"/>
              </c:ext>
            </c:extLst>
          </c:dPt>
          <c:dPt>
            <c:idx val="1"/>
            <c:invertIfNegative val="0"/>
            <c:bubble3D val="0"/>
            <c:spPr>
              <a:solidFill>
                <a:srgbClr val="8DC458"/>
              </a:solidFill>
              <a:effectLst/>
            </c:spPr>
            <c:extLst>
              <c:ext xmlns:c16="http://schemas.microsoft.com/office/drawing/2014/chart" uri="{C3380CC4-5D6E-409C-BE32-E72D297353CC}">
                <c16:uniqueId val="{00000003-A86A-4632-97C1-4A6D150659BB}"/>
              </c:ext>
            </c:extLst>
          </c:dPt>
          <c:dPt>
            <c:idx val="2"/>
            <c:invertIfNegative val="0"/>
            <c:bubble3D val="0"/>
            <c:spPr>
              <a:solidFill>
                <a:srgbClr val="9CCC6F"/>
              </a:solidFill>
              <a:effectLst/>
            </c:spPr>
            <c:extLst>
              <c:ext xmlns:c16="http://schemas.microsoft.com/office/drawing/2014/chart" uri="{C3380CC4-5D6E-409C-BE32-E72D297353CC}">
                <c16:uniqueId val="{00000005-A86A-4632-97C1-4A6D150659BB}"/>
              </c:ext>
            </c:extLst>
          </c:dPt>
          <c:dPt>
            <c:idx val="3"/>
            <c:invertIfNegative val="0"/>
            <c:bubble3D val="0"/>
            <c:spPr>
              <a:solidFill>
                <a:srgbClr val="ACD485"/>
              </a:solidFill>
              <a:effectLst/>
            </c:spPr>
            <c:extLst>
              <c:ext xmlns:c16="http://schemas.microsoft.com/office/drawing/2014/chart" uri="{C3380CC4-5D6E-409C-BE32-E72D297353CC}">
                <c16:uniqueId val="{00000007-A86A-4632-97C1-4A6D150659BB}"/>
              </c:ext>
            </c:extLst>
          </c:dPt>
          <c:dPt>
            <c:idx val="4"/>
            <c:invertIfNegative val="0"/>
            <c:bubble3D val="0"/>
            <c:spPr>
              <a:solidFill>
                <a:srgbClr val="BBDC9C"/>
              </a:solidFill>
              <a:effectLst/>
            </c:spPr>
            <c:extLst>
              <c:ext xmlns:c16="http://schemas.microsoft.com/office/drawing/2014/chart" uri="{C3380CC4-5D6E-409C-BE32-E72D297353CC}">
                <c16:uniqueId val="{00000009-A86A-4632-97C1-4A6D150659BB}"/>
              </c:ext>
            </c:extLst>
          </c:dPt>
          <c:dLbls>
            <c:numFmt formatCode="###,###,###,###,###,###,###" sourceLinked="0"/>
            <c:spPr>
              <a:noFill/>
              <a:ln>
                <a:noFill/>
              </a:ln>
              <a:effectLst/>
            </c:spPr>
            <c:txPr>
              <a:bodyPr/>
              <a:lstStyle/>
              <a:p>
                <a:pPr>
                  <a:defRPr sz="900" b="1" i="0" u="none" strike="noStrike">
                    <a:solidFill>
                      <a:srgbClr val="101010"/>
                    </a:solidFill>
                    <a:latin typeface="General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Q1 2077</c:v>
                </c:pt>
                <c:pt idx="1">
                  <c:v>Q2</c:v>
                </c:pt>
                <c:pt idx="2">
                  <c:v>Q3</c:v>
                </c:pt>
                <c:pt idx="3">
                  <c:v>Q4</c:v>
                </c:pt>
                <c:pt idx="4">
                  <c:v>Q1 2078</c:v>
                </c:pt>
              </c:strCache>
            </c:strRef>
          </c:cat>
          <c:val>
            <c:numRef>
              <c:f>Sheet1!$B$2:$B$6</c:f>
              <c:numCache>
                <c:formatCode>General</c:formatCode>
                <c:ptCount val="5"/>
                <c:pt idx="0">
                  <c:v>9</c:v>
                </c:pt>
                <c:pt idx="1">
                  <c:v>18</c:v>
                </c:pt>
                <c:pt idx="2">
                  <c:v>28</c:v>
                </c:pt>
                <c:pt idx="3">
                  <c:v>61</c:v>
                </c:pt>
                <c:pt idx="4">
                  <c:v>113</c:v>
                </c:pt>
              </c:numCache>
            </c:numRef>
          </c:val>
          <c:extLst>
            <c:ext xmlns:c16="http://schemas.microsoft.com/office/drawing/2014/chart" uri="{C3380CC4-5D6E-409C-BE32-E72D297353CC}">
              <c16:uniqueId val="{0000000A-A86A-4632-97C1-4A6D150659BB}"/>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none"/>
        <c:minorTickMark val="none"/>
        <c:tickLblPos val="low"/>
        <c:spPr>
          <a:ln w="6350" cap="flat">
            <a:solidFill>
              <a:srgbClr val="101010"/>
            </a:solidFill>
            <a:prstDash val="solid"/>
            <a:round/>
          </a:ln>
        </c:spPr>
        <c:txPr>
          <a:bodyPr/>
          <a:lstStyle/>
          <a:p>
            <a:pPr>
              <a:defRPr sz="900" b="0" i="0" u="none" strike="noStrike">
                <a:solidFill>
                  <a:srgbClr val="101010"/>
                </a:solidFill>
                <a:latin typeface="General Sans"/>
              </a:defRPr>
            </a:pPr>
            <a:endParaRPr lang="en-US"/>
          </a:p>
        </c:txPr>
        <c:crossAx val="2094734552"/>
        <c:crosses val="autoZero"/>
        <c:auto val="1"/>
        <c:lblAlgn val="ctr"/>
        <c:lblOffset val="100"/>
        <c:noMultiLvlLbl val="1"/>
      </c:catAx>
      <c:valAx>
        <c:axId val="2094734552"/>
        <c:scaling>
          <c:orientation val="minMax"/>
          <c:max val="140"/>
        </c:scaling>
        <c:delete val="1"/>
        <c:axPos val="l"/>
        <c:majorGridlines>
          <c:spPr>
            <a:ln w="6350" cap="flat">
              <a:solidFill>
                <a:srgbClr val="C8C8C8"/>
              </a:solidFill>
              <a:prstDash val="dash"/>
              <a:round/>
            </a:ln>
          </c:spPr>
        </c:majorGridlines>
        <c:numFmt formatCode="###,###,###,###,###,###,###" sourceLinked="0"/>
        <c:majorTickMark val="out"/>
        <c:minorTickMark val="none"/>
        <c:tickLblPos val="nextTo"/>
        <c:crossAx val="2094734554"/>
        <c:crosses val="autoZero"/>
        <c:crossBetween val="between"/>
      </c:valAx>
      <c:spPr>
        <a:solidFill>
          <a:srgbClr val="F9F9F9"/>
        </a:solid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Values</c:v>
                </c:pt>
              </c:strCache>
            </c:strRef>
          </c:tx>
          <c:spPr>
            <a:ln w="25400" cap="flat">
              <a:solidFill>
                <a:srgbClr val="004E7C"/>
              </a:solidFill>
              <a:prstDash val="solid"/>
              <a:round/>
            </a:ln>
            <a:effectLst/>
          </c:spPr>
          <c:marker>
            <c:symbol val="none"/>
          </c:marker>
          <c:dLbls>
            <c:numFmt formatCode="#####################,\k" sourceLinked="0"/>
            <c:spPr>
              <a:noFill/>
              <a:ln>
                <a:noFill/>
              </a:ln>
              <a:effectLst/>
            </c:spPr>
            <c:txPr>
              <a:bodyPr/>
              <a:lstStyle/>
              <a:p>
                <a:pPr>
                  <a:defRPr sz="1200" b="0" i="0" u="none" strike="noStrike">
                    <a:solidFill>
                      <a:srgbClr val="0D0451"/>
                    </a:solidFill>
                    <a:latin typeface="General San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Q1 2077</c:v>
                </c:pt>
                <c:pt idx="1">
                  <c:v>Q2</c:v>
                </c:pt>
                <c:pt idx="2">
                  <c:v>Q3</c:v>
                </c:pt>
                <c:pt idx="3">
                  <c:v>Q4</c:v>
                </c:pt>
                <c:pt idx="4">
                  <c:v>Q1 2078</c:v>
                </c:pt>
                <c:pt idx="5">
                  <c:v>Q2</c:v>
                </c:pt>
                <c:pt idx="6">
                  <c:v>Q3</c:v>
                </c:pt>
                <c:pt idx="7">
                  <c:v>Q4</c:v>
                </c:pt>
                <c:pt idx="8">
                  <c:v>Q1 2079</c:v>
                </c:pt>
                <c:pt idx="9">
                  <c:v>Q2</c:v>
                </c:pt>
                <c:pt idx="10">
                  <c:v>Q3</c:v>
                </c:pt>
                <c:pt idx="11">
                  <c:v>Q4</c:v>
                </c:pt>
              </c:strCache>
            </c:strRef>
          </c:cat>
          <c:val>
            <c:numRef>
              <c:f>Sheet1!$B$2:$B$13</c:f>
              <c:numCache>
                <c:formatCode>General</c:formatCode>
                <c:ptCount val="12"/>
                <c:pt idx="0">
                  <c:v>500000</c:v>
                </c:pt>
                <c:pt idx="1">
                  <c:v>1700000</c:v>
                </c:pt>
                <c:pt idx="2">
                  <c:v>3000000</c:v>
                </c:pt>
                <c:pt idx="3">
                  <c:v>4600000</c:v>
                </c:pt>
                <c:pt idx="4">
                  <c:v>9000000</c:v>
                </c:pt>
                <c:pt idx="5">
                  <c:v>18000000</c:v>
                </c:pt>
                <c:pt idx="6">
                  <c:v>27500000</c:v>
                </c:pt>
                <c:pt idx="7">
                  <c:v>61400000</c:v>
                </c:pt>
                <c:pt idx="8">
                  <c:v>113100000</c:v>
                </c:pt>
                <c:pt idx="9">
                  <c:v>193700000</c:v>
                </c:pt>
                <c:pt idx="10">
                  <c:v>400000000</c:v>
                </c:pt>
                <c:pt idx="11">
                  <c:v>720000000</c:v>
                </c:pt>
              </c:numCache>
            </c:numRef>
          </c:val>
          <c:smooth val="1"/>
          <c:extLst>
            <c:ext xmlns:c16="http://schemas.microsoft.com/office/drawing/2014/chart" uri="{C3380CC4-5D6E-409C-BE32-E72D297353CC}">
              <c16:uniqueId val="{00000000-8216-4E80-AE2A-06DC1A9CF973}"/>
            </c:ext>
          </c:extLst>
        </c:ser>
        <c:dLbls>
          <c:showLegendKey val="0"/>
          <c:showVal val="1"/>
          <c:showCatName val="0"/>
          <c:showSerName val="0"/>
          <c:showPercent val="0"/>
          <c:showBubbleSize val="0"/>
        </c:dLbls>
        <c:smooth val="0"/>
        <c:axId val="2094734554"/>
        <c:axId val="2094734552"/>
      </c:lineChart>
      <c:catAx>
        <c:axId val="2094734554"/>
        <c:scaling>
          <c:orientation val="minMax"/>
        </c:scaling>
        <c:delete val="0"/>
        <c:axPos val="b"/>
        <c:numFmt formatCode="General" sourceLinked="1"/>
        <c:majorTickMark val="none"/>
        <c:minorTickMark val="none"/>
        <c:tickLblPos val="low"/>
        <c:spPr>
          <a:ln w="6350" cap="flat">
            <a:solidFill>
              <a:srgbClr val="101010"/>
            </a:solidFill>
            <a:prstDash val="solid"/>
            <a:round/>
          </a:ln>
        </c:spPr>
        <c:txPr>
          <a:bodyPr/>
          <a:lstStyle/>
          <a:p>
            <a:pPr>
              <a:defRPr sz="750" b="0" i="0" u="none" strike="noStrike">
                <a:solidFill>
                  <a:srgbClr val="101010"/>
                </a:solidFill>
                <a:latin typeface="DM Mono"/>
              </a:defRPr>
            </a:pPr>
            <a:endParaRPr lang="en-US"/>
          </a:p>
        </c:txPr>
        <c:crossAx val="2094734552"/>
        <c:crosses val="autoZero"/>
        <c:auto val="1"/>
        <c:lblAlgn val="ctr"/>
        <c:lblOffset val="100"/>
        <c:noMultiLvlLbl val="1"/>
      </c:catAx>
      <c:valAx>
        <c:axId val="2094734552"/>
        <c:scaling>
          <c:orientation val="minMax"/>
        </c:scaling>
        <c:delete val="1"/>
        <c:axPos val="l"/>
        <c:majorGridlines>
          <c:spPr>
            <a:ln w="6350" cap="flat">
              <a:solidFill>
                <a:srgbClr val="C8C8C8"/>
              </a:solidFill>
              <a:prstDash val="dash"/>
              <a:round/>
            </a:ln>
          </c:spPr>
        </c:majorGridlines>
        <c:numFmt formatCode="#####################,\k" sourceLinked="0"/>
        <c:majorTickMark val="out"/>
        <c:minorTickMark val="none"/>
        <c:tickLblPos val="nextTo"/>
        <c:crossAx val="2094734554"/>
        <c:crosses val="autoZero"/>
        <c:crossBetween val="between"/>
      </c:valAx>
      <c:spPr>
        <a:solidFill>
          <a:srgbClr val="F9F9F9"/>
        </a:solid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74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may feel counter-intuitive, including information about your competitors actually proves to investors that you’re onto something.
Without the presence of competitors, it may be difficult for investors to justify whether or not you are solving a real problem.
A basic overview is fine.
Make sure to include how you are different (better) than your competitors. What's your secret sauce?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that you are making positive progress.
Examples:
Monthly or yearly recurring revenue
Logos of customers
Previous raise information
Grants/other funding received
Recent news/press
Recent acquisitions
Recent company achievements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partners have you engaged that will accelerate the development, deployment, and scale of this solution? Describe the nature of your partnership.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an overview of your requested project budget and associated milestones.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Include details and outcomes of a successful case study with a particular customer.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to your audience that you are getting good feedback.
Examples:
Testimonials from customers
Positive feedback from sales conversations
Quotes/votes of confidence from investors
Quotes from experts or advisors affirming the opportunity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Include details about any relevant patents, trademarks, proprietary technology, or studies that have been conducted about your solution.
Depending on your industry/market, this may make sense to move into the main flow of the deck.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top down or bottom up analysis of your potential market opportunity.
Don’t forget to include details about your plan to capture that market, ie. Initial markets to total market pathways, adjacent market potential, rough timelines.
</a:t>
            </a:r>
          </a:p>
          <a:p>
            <a:r>
              <a:rPr lang="en-US" dirty="0"/>
              <a:t>Who is your target customer/target market?</a:t>
            </a:r>
          </a:p>
          <a:p>
            <a:r>
              <a:rPr lang="en-US" dirty="0"/>
              <a:t>
Make sure to show how you got the numbers (sources, equations, etc.)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details of your go-to-market strategy.
What channels will you use to market and sell your solution?
Will you be relying on channel partners to sell on your behalf?
Where is your target audience, and how will you reach them?
Do you need/have a thought leadership strategy?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milestones have you hit so far?
What milestones do you have on the horizon?
What are you planning to achieve over the next 3-5 years?
What will you need to achieve those goals? Hit those milestones?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9E8BB-C51F-2EAB-AC47-3D0F7FAFA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AD965-104D-F66A-BE18-3987E90BF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A4FE3-D4FA-F49B-865B-24D8D5C53313}"/>
              </a:ext>
            </a:extLst>
          </p:cNvPr>
          <p:cNvSpPr>
            <a:spLocks noGrp="1"/>
          </p:cNvSpPr>
          <p:nvPr>
            <p:ph type="body" idx="1"/>
          </p:nvPr>
        </p:nvSpPr>
        <p:spPr/>
        <p:txBody>
          <a:bodyPr/>
          <a:lstStyle/>
          <a:p>
            <a:r>
              <a:rPr lang="en-US" dirty="0"/>
              <a:t>What key milestones have you hit so far?
What milestones do you have on the horizon?
What are you planning to achieve over the next 3-5 years?
What will you need to achieve those goals? Hit those milestones?
</a:t>
            </a:r>
          </a:p>
        </p:txBody>
      </p:sp>
      <p:sp>
        <p:nvSpPr>
          <p:cNvPr id="4" name="Slide Number Placeholder 3">
            <a:extLst>
              <a:ext uri="{FF2B5EF4-FFF2-40B4-BE49-F238E27FC236}">
                <a16:creationId xmlns:a16="http://schemas.microsoft.com/office/drawing/2014/main" id="{EF7AB5AD-DA92-35F5-938F-E85564C850B9}"/>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268755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that you are making positive progress.
Examples:
Monthly or yearly recurring revenue
Logos of customers
Previous raise information
Grants/other funding received
Recent news/press
Recent acquisitions
Recent company achievements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that you are making positive progress.
Examples:
Monthly or yearly recurring revenue
Logos of customers
Previous raise information
Grants/other funding received
Recent news/press
Recent acquisitions
Recent company achievements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annual recurring revenue to date as well as projected revenue for the next 5+ years.
Use charts to illustrate information visually.
If applicable and possible, show a path to an “investor-worthy outcome,” ie. $100M valuation.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detailed breakdowns of different packages or products and how you charge for them.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Include details about any relevant patents, trademarks, proprietary technology, or studies that have been conducted about your solution.
Depending on your industry/market, this may make sense to move into the main flow of the deck.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this market capturable now? Why wasn’t this possible a year ago? Why not wait a year?
What regional and macro trends are contributing to urgency in this space?
What will investors gain by jumping on this opportunity now vs. later?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appropriate imagery based on your industry and solution.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 that you are making positive progress.
Examples:
Monthly or yearly recurring revenue
Logos of customers
Previous raise information
Grants/other funding received
Recent news/press
Recent acquisitions
Recent company achievements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Include details and outcomes of a successful case study with a particular customer.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Include names and/or logos of any awards you’ve received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Include links to any positive press you have recently received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applying for SCRA membership or investment, include details about the ways in which your company or solution will benefit the state of South Carolina.
When applying for grants or investment, include information about how you will use the funds you receive.
When applying for investment, include your exit strategy, monetary ask, and other committed investors.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helpful, include frequently asked questions that come up during your sales or pitch process as well as the answers to them.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 key leaders and contributors from your team.
Include relevant details about their degrees, backgrounds, and previous companies/roles.
Include their current role in your organization.
Consider including key advisors as well.
If applicable, include long-form biographies in your appendix.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an understanding of the problem, gaps in the market, and the industry you’re operating in.
What is currently true or what has changed about the world to set the stage for your solution?
What macro problem exists that you are trying to solve?
What acute problems are your target audience(s) facing? Who are they?
What trends are you seeing that will change or establish the status quo?
What can you claim that will get head nods from your target audience(s)?
What are other ways your audience(s) solve these problems today, and what are the shortcomings of those solutions?
What data do you have to back up these claims?
Use a combination of text and visuals to get your points across.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an understanding of the problem, gaps in the market, and the industry you’re operating in.
What is currently true or what has changed about the world to set the stage for your solution?
What macro problem exists that you are trying to solve?
What acute problems are your target audience(s) facing? Who are they?
What trends are you seeing that will change or establish the status quo?
What can you claim that will get head nods from your target audience(s)?
What are other ways your audience(s) solve these problems today, and what are the shortcomings of those solutions?
What data do you have to back up these claims?
Use a combination of text and visuals to get your points across.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elevator pitch.
What is your solution and who is it for?
This slide should be a foil to the problem slide(s).
Explain how your company is the solution to the problems you illustrated.
OR Explain how your company is capitalizing on the opportunities you identified.
Include your company logo as well as a hero shot of your product/offering.
Use a combination of text and visuals to get your points across.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What makes you unique?
Vs. Competitors
Vs. Alternative solutions
Answer: what makes your solution a “pain killer” rather than a “vitamin?”
If applicable: what is proprietary about your solution?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2.xm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docs.google.com/spreadsheets/d/1MFY43AvQyJPbmwDdEmNfdfWA0mNU8RCu/edit?gid=779998756#gid=7799987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docs.google.com/spreadsheets/d/1MFY43AvQyJPbmwDdEmNfdfWA0mNU8RCu/edit?gid=779998756#gid=77999875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docs.google.com/spreadsheets/d/1MFY43AvQyJPbmwDdEmNfdfWA0mNU8RCu/edit?gid=779998756#gid=77999875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5453978" y="1083375"/>
            <a:ext cx="2959373" cy="3245445"/>
          </a:xfrm>
          <a:prstGeom prst="rect">
            <a:avLst/>
          </a:prstGeom>
          <a:noFill/>
          <a:ln/>
        </p:spPr>
        <p:txBody>
          <a:bodyPr wrap="square" lIns="0" tIns="0" rIns="0" bIns="0" rtlCol="0" anchor="t"/>
          <a:lstStyle/>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Title Slide</a:t>
            </a:r>
            <a:endParaRPr lang="en-US" sz="1200" b="1" cap="all" dirty="0">
              <a:ea typeface="General Sans"/>
            </a:endParaRP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The Team </a:t>
            </a:r>
            <a:endParaRPr lang="en-US" sz="1200" b="1" cap="all" dirty="0">
              <a:ea typeface="General Sans"/>
            </a:endParaRP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The Problem</a:t>
            </a: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Your Solution</a:t>
            </a: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Differentiators, COMPETITION</a:t>
            </a: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TRACTION</a:t>
            </a: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Strategic partners</a:t>
            </a:r>
          </a:p>
          <a:p>
            <a:pPr marL="190500" indent="-190500" algn="l">
              <a:lnSpc>
                <a:spcPts val="1890"/>
              </a:lnSpc>
              <a:buSzPct val="100000"/>
              <a:buFont typeface="+mj-lt"/>
              <a:buAutoNum type="arabicPeriod"/>
            </a:pPr>
            <a:r>
              <a:rPr lang="en-US" sz="1200" b="1" cap="all" dirty="0">
                <a:latin typeface="General Sans" pitchFamily="34" charset="0"/>
                <a:ea typeface="General Sans"/>
                <a:cs typeface="General Sans" pitchFamily="34" charset="-120"/>
              </a:rPr>
              <a:t>Project plan</a:t>
            </a:r>
          </a:p>
          <a:p>
            <a:pPr marL="647700" lvl="1" indent="-190500">
              <a:lnSpc>
                <a:spcPts val="1890"/>
              </a:lnSpc>
              <a:buSzPct val="100000"/>
              <a:buFont typeface="+mj-lt"/>
              <a:buAutoNum type="arabicPeriod"/>
            </a:pPr>
            <a:r>
              <a:rPr lang="en-US" sz="1200" b="1" cap="all" dirty="0">
                <a:latin typeface="General Sans" pitchFamily="34" charset="0"/>
                <a:ea typeface="General Sans"/>
                <a:cs typeface="General Sans" pitchFamily="34" charset="-120"/>
              </a:rPr>
              <a:t>Budget</a:t>
            </a:r>
          </a:p>
          <a:p>
            <a:pPr marL="647700" lvl="1" indent="-190500">
              <a:lnSpc>
                <a:spcPts val="1890"/>
              </a:lnSpc>
              <a:buSzPct val="100000"/>
              <a:buFont typeface="+mj-lt"/>
              <a:buAutoNum type="arabicPeriod"/>
            </a:pPr>
            <a:r>
              <a:rPr lang="en-US" sz="1200" b="1" cap="all" dirty="0">
                <a:latin typeface="General Sans" pitchFamily="34" charset="0"/>
                <a:ea typeface="General Sans"/>
                <a:cs typeface="General Sans" pitchFamily="34" charset="-120"/>
              </a:rPr>
              <a:t>Activities/milestones</a:t>
            </a:r>
          </a:p>
          <a:p>
            <a:pPr marL="647700" lvl="1" indent="-190500">
              <a:lnSpc>
                <a:spcPts val="1890"/>
              </a:lnSpc>
              <a:buSzPct val="100000"/>
              <a:buFont typeface="+mj-lt"/>
              <a:buAutoNum type="arabicPeriod"/>
            </a:pPr>
            <a:r>
              <a:rPr lang="en-US" sz="1200" b="1" cap="all" dirty="0">
                <a:latin typeface="General Sans" pitchFamily="34" charset="0"/>
                <a:ea typeface="General Sans"/>
                <a:cs typeface="General Sans" pitchFamily="34" charset="-120"/>
              </a:rPr>
              <a:t>Outcomes</a:t>
            </a:r>
          </a:p>
        </p:txBody>
      </p:sp>
      <p:pic>
        <p:nvPicPr>
          <p:cNvPr id="7" name="Picture 6">
            <a:extLst>
              <a:ext uri="{FF2B5EF4-FFF2-40B4-BE49-F238E27FC236}">
                <a16:creationId xmlns:a16="http://schemas.microsoft.com/office/drawing/2014/main" id="{666F2411-B0A4-4BE9-B741-7C22B562E2DD}"/>
              </a:ext>
            </a:extLst>
          </p:cNvPr>
          <p:cNvPicPr>
            <a:picLocks noChangeAspect="1"/>
          </p:cNvPicPr>
          <p:nvPr/>
        </p:nvPicPr>
        <p:blipFill>
          <a:blip r:embed="rId3"/>
          <a:stretch>
            <a:fillRect/>
          </a:stretch>
        </p:blipFill>
        <p:spPr>
          <a:xfrm>
            <a:off x="260392" y="320008"/>
            <a:ext cx="4311608" cy="918212"/>
          </a:xfrm>
          <a:prstGeom prst="rect">
            <a:avLst/>
          </a:prstGeom>
        </p:spPr>
      </p:pic>
      <p:pic>
        <p:nvPicPr>
          <p:cNvPr id="8" name="Image 0" descr="https://pitch-assets-ccb95893-de3f-4266-973c-20049231b248.s3.eu-west-1.amazonaws.com/311536be-bccc-4658-a5c9-01fceec6cc49?pitch-bytes=64237&amp;pitch-content-type=image%2Fpng">
            <a:extLst>
              <a:ext uri="{FF2B5EF4-FFF2-40B4-BE49-F238E27FC236}">
                <a16:creationId xmlns:a16="http://schemas.microsoft.com/office/drawing/2014/main" id="{EEB0BC56-C4EF-4C35-D50E-5E9D762DAFC6}"/>
              </a:ext>
            </a:extLst>
          </p:cNvPr>
          <p:cNvPicPr>
            <a:picLocks noChangeAspect="1"/>
          </p:cNvPicPr>
          <p:nvPr/>
        </p:nvPicPr>
        <p:blipFill>
          <a:blip r:embed="rId4"/>
          <a:srcRect/>
          <a:stretch/>
        </p:blipFill>
        <p:spPr>
          <a:xfrm>
            <a:off x="8337502" y="4800361"/>
            <a:ext cx="728508" cy="285952"/>
          </a:xfrm>
          <a:prstGeom prst="rect">
            <a:avLst/>
          </a:prstGeom>
        </p:spPr>
      </p:pic>
      <p:sp>
        <p:nvSpPr>
          <p:cNvPr id="2" name="Rectangle: Rounded Corners 1">
            <a:extLst>
              <a:ext uri="{FF2B5EF4-FFF2-40B4-BE49-F238E27FC236}">
                <a16:creationId xmlns:a16="http://schemas.microsoft.com/office/drawing/2014/main" id="{EB5837A9-32D2-1EC6-7CD7-C1E70BECC85D}"/>
              </a:ext>
            </a:extLst>
          </p:cNvPr>
          <p:cNvSpPr/>
          <p:nvPr/>
        </p:nvSpPr>
        <p:spPr>
          <a:xfrm>
            <a:off x="1216680" y="1967057"/>
            <a:ext cx="2823945" cy="1478080"/>
          </a:xfrm>
          <a:prstGeom prst="roundRect">
            <a:avLst/>
          </a:prstGeom>
          <a:solidFill>
            <a:srgbClr val="015390"/>
          </a:solidFill>
          <a:ln w="38100">
            <a:solidFill>
              <a:srgbClr val="009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TECH CATALYST FUND</a:t>
            </a:r>
          </a:p>
          <a:p>
            <a:pPr algn="ctr"/>
            <a:r>
              <a:rPr lang="en-US" b="1" dirty="0">
                <a:solidFill>
                  <a:schemeClr val="bg1"/>
                </a:solidFill>
              </a:rPr>
              <a:t>PITCH DECK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8">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6250" y="760434"/>
            <a:ext cx="6858000"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Cover your top competitors or alternatives and how you compare.</a:t>
            </a:r>
            <a:endParaRPr lang="en-US" sz="2700" dirty="0"/>
          </a:p>
        </p:txBody>
      </p:sp>
      <p:sp>
        <p:nvSpPr>
          <p:cNvPr id="4" name="Text 1"/>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COMPETITION</a:t>
            </a:r>
            <a:endParaRPr lang="en-US" sz="1050" dirty="0">
              <a:solidFill>
                <a:srgbClr val="015390"/>
              </a:solidFill>
            </a:endParaRPr>
          </a:p>
        </p:txBody>
      </p:sp>
      <p:graphicFrame>
        <p:nvGraphicFramePr>
          <p:cNvPr id="39" name="Table 0"/>
          <p:cNvGraphicFramePr>
            <a:graphicFrameLocks noGrp="1"/>
          </p:cNvGraphicFramePr>
          <p:nvPr>
            <p:extLst>
              <p:ext uri="{D42A27DB-BD31-4B8C-83A1-F6EECF244321}">
                <p14:modId xmlns:p14="http://schemas.microsoft.com/office/powerpoint/2010/main" val="1598269633"/>
              </p:ext>
            </p:extLst>
          </p:nvPr>
        </p:nvGraphicFramePr>
        <p:xfrm>
          <a:off x="473617" y="1844998"/>
          <a:ext cx="7898370" cy="2670523"/>
        </p:xfrm>
        <a:graphic>
          <a:graphicData uri="http://schemas.openxmlformats.org/drawingml/2006/table">
            <a:tbl>
              <a:tblPr/>
              <a:tblGrid>
                <a:gridCol w="1579674">
                  <a:extLst>
                    <a:ext uri="{9D8B030D-6E8A-4147-A177-3AD203B41FA5}">
                      <a16:colId xmlns:a16="http://schemas.microsoft.com/office/drawing/2014/main" val="20000"/>
                    </a:ext>
                  </a:extLst>
                </a:gridCol>
                <a:gridCol w="1579674">
                  <a:extLst>
                    <a:ext uri="{9D8B030D-6E8A-4147-A177-3AD203B41FA5}">
                      <a16:colId xmlns:a16="http://schemas.microsoft.com/office/drawing/2014/main" val="20001"/>
                    </a:ext>
                  </a:extLst>
                </a:gridCol>
                <a:gridCol w="1579674">
                  <a:extLst>
                    <a:ext uri="{9D8B030D-6E8A-4147-A177-3AD203B41FA5}">
                      <a16:colId xmlns:a16="http://schemas.microsoft.com/office/drawing/2014/main" val="20002"/>
                    </a:ext>
                  </a:extLst>
                </a:gridCol>
                <a:gridCol w="1579674">
                  <a:extLst>
                    <a:ext uri="{9D8B030D-6E8A-4147-A177-3AD203B41FA5}">
                      <a16:colId xmlns:a16="http://schemas.microsoft.com/office/drawing/2014/main" val="20003"/>
                    </a:ext>
                  </a:extLst>
                </a:gridCol>
                <a:gridCol w="1579674">
                  <a:extLst>
                    <a:ext uri="{9D8B030D-6E8A-4147-A177-3AD203B41FA5}">
                      <a16:colId xmlns:a16="http://schemas.microsoft.com/office/drawing/2014/main" val="20004"/>
                    </a:ext>
                  </a:extLst>
                </a:gridCol>
              </a:tblGrid>
              <a:tr h="362210">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015390"/>
                    </a:solidFill>
                  </a:tcPr>
                </a:tc>
                <a:tc>
                  <a:txBody>
                    <a:bodyPr/>
                    <a:lstStyle/>
                    <a:p>
                      <a:pPr algn="l"/>
                      <a:r>
                        <a:rPr lang="en-US" sz="1200" b="1" dirty="0">
                          <a:solidFill>
                            <a:srgbClr val="FFFFFF"/>
                          </a:solidFill>
                          <a:latin typeface="General Sans" pitchFamily="34" charset="0"/>
                          <a:ea typeface="General Sans" pitchFamily="34" charset="-122"/>
                          <a:cs typeface="General Sans" pitchFamily="34" charset="-120"/>
                        </a:rPr>
                        <a:t>Attribute</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015390"/>
                    </a:solidFill>
                  </a:tcPr>
                </a:tc>
                <a:tc>
                  <a:txBody>
                    <a:bodyPr/>
                    <a:lstStyle/>
                    <a:p>
                      <a:pPr algn="l"/>
                      <a:r>
                        <a:rPr lang="en-US" sz="1200" b="1" dirty="0">
                          <a:solidFill>
                            <a:srgbClr val="FFFFFF"/>
                          </a:solidFill>
                          <a:latin typeface="General Sans" pitchFamily="34" charset="0"/>
                          <a:ea typeface="General Sans" pitchFamily="34" charset="-122"/>
                          <a:cs typeface="General Sans" pitchFamily="34" charset="-120"/>
                        </a:rPr>
                        <a:t>Attribute</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015390"/>
                    </a:solidFill>
                  </a:tcPr>
                </a:tc>
                <a:tc>
                  <a:txBody>
                    <a:bodyPr/>
                    <a:lstStyle/>
                    <a:p>
                      <a:pPr algn="l"/>
                      <a:r>
                        <a:rPr lang="en-US" sz="1200" b="1" dirty="0">
                          <a:solidFill>
                            <a:srgbClr val="FFFFFF"/>
                          </a:solidFill>
                          <a:latin typeface="General Sans" pitchFamily="34" charset="0"/>
                          <a:ea typeface="General Sans" pitchFamily="34" charset="-122"/>
                          <a:cs typeface="General Sans" pitchFamily="34" charset="-120"/>
                        </a:rPr>
                        <a:t>Attribute</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015390"/>
                    </a:solidFill>
                  </a:tcPr>
                </a:tc>
                <a:tc>
                  <a:txBody>
                    <a:bodyPr/>
                    <a:lstStyle/>
                    <a:p>
                      <a:pPr algn="l"/>
                      <a:r>
                        <a:rPr lang="en-US" sz="1200" b="1" dirty="0">
                          <a:solidFill>
                            <a:srgbClr val="FFFFFF"/>
                          </a:solidFill>
                          <a:latin typeface="General Sans" pitchFamily="34" charset="0"/>
                          <a:ea typeface="General Sans" pitchFamily="34" charset="-122"/>
                          <a:cs typeface="General Sans" pitchFamily="34" charset="-120"/>
                        </a:rPr>
                        <a:t>Attribute</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015390"/>
                    </a:solidFill>
                  </a:tcPr>
                </a:tc>
                <a:extLst>
                  <a:ext uri="{0D108BD9-81ED-4DB2-BD59-A6C34878D82A}">
                    <a16:rowId xmlns:a16="http://schemas.microsoft.com/office/drawing/2014/main" val="10000"/>
                  </a:ext>
                </a:extLst>
              </a:tr>
              <a:tr h="565770">
                <a:tc>
                  <a:txBody>
                    <a:bodyPr/>
                    <a:lstStyle/>
                    <a:p>
                      <a:pPr algn="l"/>
                      <a:r>
                        <a:rPr lang="en-US" sz="1200" dirty="0">
                          <a:solidFill>
                            <a:srgbClr val="101010"/>
                          </a:solidFill>
                          <a:latin typeface="General Sans" pitchFamily="34" charset="0"/>
                          <a:ea typeface="General Sans" pitchFamily="34" charset="-122"/>
                          <a:cs typeface="General Sans" pitchFamily="34" charset="-120"/>
                        </a:rPr>
                        <a:t>YOUR LOGO</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5770">
                <a:tc>
                  <a:txBody>
                    <a:bodyPr/>
                    <a:lstStyle/>
                    <a:p>
                      <a:pPr algn="l"/>
                      <a:r>
                        <a:rPr lang="en-US" sz="1200" dirty="0">
                          <a:solidFill>
                            <a:srgbClr val="101010"/>
                          </a:solidFill>
                          <a:latin typeface="General Sans" pitchFamily="34" charset="0"/>
                          <a:ea typeface="General Sans" pitchFamily="34" charset="-122"/>
                          <a:cs typeface="General Sans" pitchFamily="34" charset="-120"/>
                        </a:rPr>
                        <a:t>COMPETITOR LOGO</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5770">
                <a:tc>
                  <a:txBody>
                    <a:bodyPr/>
                    <a:lstStyle/>
                    <a:p>
                      <a:pPr algn="l"/>
                      <a:r>
                        <a:rPr lang="en-US" sz="1200" dirty="0">
                          <a:solidFill>
                            <a:srgbClr val="101010"/>
                          </a:solidFill>
                          <a:latin typeface="General Sans" pitchFamily="34" charset="0"/>
                          <a:ea typeface="General Sans" pitchFamily="34" charset="-122"/>
                          <a:cs typeface="General Sans" pitchFamily="34" charset="-120"/>
                        </a:rPr>
                        <a:t>COMPETITOR LOGO</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1003">
                <a:tc>
                  <a:txBody>
                    <a:bodyPr/>
                    <a:lstStyle/>
                    <a:p>
                      <a:pPr algn="l"/>
                      <a:r>
                        <a:rPr lang="en-US" sz="1200" dirty="0">
                          <a:solidFill>
                            <a:srgbClr val="101010"/>
                          </a:solidFill>
                          <a:latin typeface="General Sans" pitchFamily="34" charset="0"/>
                          <a:ea typeface="General Sans" pitchFamily="34" charset="-122"/>
                          <a:cs typeface="General Sans" pitchFamily="34" charset="-120"/>
                        </a:rPr>
                        <a:t>COMPETITOR LOGO</a:t>
                      </a:r>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l"/>
                      <a:endParaRPr lang="en-US" sz="1200" dirty="0">
                        <a:latin typeface="General Sans" charset="0"/>
                        <a:ea typeface="General Sans" charset="0"/>
                        <a:cs typeface="General Sans" charset="0"/>
                      </a:endParaRPr>
                    </a:p>
                  </a:txBody>
                  <a:tcPr marL="76200" marR="76200" marT="76200" marB="76200">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6" name="Text 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40">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1817159"/>
            <a:ext cx="6100792"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Prove that you are making positive progress. How have you validated market demand?</a:t>
            </a:r>
          </a:p>
        </p:txBody>
      </p:sp>
      <p:sp>
        <p:nvSpPr>
          <p:cNvPr id="4" name="Text 1"/>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1100" b="1" kern="0" spc="180" dirty="0">
                <a:solidFill>
                  <a:srgbClr val="004E7C"/>
                </a:solidFill>
                <a:latin typeface="General Sans" pitchFamily="34" charset="0"/>
                <a:ea typeface="General Sans" pitchFamily="34" charset="-122"/>
                <a:cs typeface="General Sans" pitchFamily="34" charset="-120"/>
              </a:rPr>
              <a:t>TRACTION</a:t>
            </a:r>
            <a:endParaRPr lang="en-US" sz="1100" dirty="0"/>
          </a:p>
        </p:txBody>
      </p:sp>
      <p:sp>
        <p:nvSpPr>
          <p:cNvPr id="5" name="Text 2"/>
          <p:cNvSpPr/>
          <p:nvPr/>
        </p:nvSpPr>
        <p:spPr>
          <a:xfrm>
            <a:off x="471876" y="714375"/>
            <a:ext cx="4000500"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What results have you achieved?</a:t>
            </a:r>
            <a:endParaRPr lang="en-US" sz="2700" dirty="0"/>
          </a:p>
        </p:txBody>
      </p:sp>
      <p:sp>
        <p:nvSpPr>
          <p:cNvPr id="6" name="Text 3"/>
          <p:cNvSpPr/>
          <p:nvPr/>
        </p:nvSpPr>
        <p:spPr>
          <a:xfrm>
            <a:off x="7262813" y="0"/>
            <a:ext cx="1881187" cy="5143500"/>
          </a:xfrm>
          <a:prstGeom prst="roundRect">
            <a:avLst>
              <a:gd name="adj" fmla="val -48608"/>
            </a:avLst>
          </a:prstGeom>
          <a:solidFill>
            <a:srgbClr val="004E7C"/>
          </a:solidFill>
          <a:ln/>
        </p:spPr>
        <p:txBody>
          <a:bodyPr wrap="square" lIns="104510" tIns="607219" rIns="104510" bIns="607219" rtlCol="0" anchor="ctr"/>
          <a:lstStyle/>
          <a:p>
            <a:pPr algn="ctr">
              <a:lnSpc>
                <a:spcPts val="1680"/>
              </a:lnSpc>
            </a:pPr>
            <a:endParaRPr lang="en-US" sz="1200" dirty="0"/>
          </a:p>
        </p:txBody>
      </p:sp>
      <p:sp>
        <p:nvSpPr>
          <p:cNvPr id="7" name="Shape 4"/>
          <p:cNvSpPr/>
          <p:nvPr/>
        </p:nvSpPr>
        <p:spPr>
          <a:xfrm>
            <a:off x="2572792" y="2506166"/>
            <a:ext cx="1881187"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8" name="Shape 5"/>
          <p:cNvSpPr/>
          <p:nvPr/>
        </p:nvSpPr>
        <p:spPr>
          <a:xfrm>
            <a:off x="4690505" y="2506166"/>
            <a:ext cx="1881188"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9" name="Shape 6"/>
          <p:cNvSpPr/>
          <p:nvPr/>
        </p:nvSpPr>
        <p:spPr>
          <a:xfrm>
            <a:off x="474129" y="2506166"/>
            <a:ext cx="1881187"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10" name="Text 7"/>
          <p:cNvSpPr/>
          <p:nvPr/>
        </p:nvSpPr>
        <p:spPr>
          <a:xfrm>
            <a:off x="476805" y="2911865"/>
            <a:ext cx="1881187" cy="426690"/>
          </a:xfrm>
          <a:prstGeom prst="rect">
            <a:avLst/>
          </a:prstGeom>
          <a:noFill/>
          <a:ln/>
        </p:spPr>
        <p:txBody>
          <a:bodyPr wrap="square" lIns="0" tIns="0" rIns="0" bIns="0" rtlCol="0" anchor="t"/>
          <a:lstStyle/>
          <a:p>
            <a:pPr algn="l">
              <a:lnSpc>
                <a:spcPts val="1680"/>
              </a:lnSpc>
            </a:pPr>
            <a:r>
              <a:rPr lang="en-US" sz="1200" dirty="0">
                <a:solidFill>
                  <a:srgbClr val="101010"/>
                </a:solidFill>
                <a:latin typeface="General Sans" pitchFamily="34" charset="0"/>
                <a:ea typeface="General Sans" pitchFamily="34" charset="-122"/>
              </a:rPr>
              <a:t>Description</a:t>
            </a:r>
            <a:endParaRPr lang="en-US" sz="1200" dirty="0"/>
          </a:p>
        </p:txBody>
      </p:sp>
      <p:sp>
        <p:nvSpPr>
          <p:cNvPr id="11" name="Text 8"/>
          <p:cNvSpPr/>
          <p:nvPr/>
        </p:nvSpPr>
        <p:spPr>
          <a:xfrm>
            <a:off x="2573560" y="2911682"/>
            <a:ext cx="1881188"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Description</a:t>
            </a:r>
            <a:endParaRPr lang="en-US" sz="1200" dirty="0"/>
          </a:p>
        </p:txBody>
      </p:sp>
      <p:sp>
        <p:nvSpPr>
          <p:cNvPr id="12" name="Text 9"/>
          <p:cNvSpPr/>
          <p:nvPr/>
        </p:nvSpPr>
        <p:spPr>
          <a:xfrm>
            <a:off x="4689365" y="2911904"/>
            <a:ext cx="188118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Description</a:t>
            </a:r>
            <a:endParaRPr lang="en-US" sz="1200" dirty="0"/>
          </a:p>
        </p:txBody>
      </p:sp>
      <p:sp>
        <p:nvSpPr>
          <p:cNvPr id="13" name="Text 10"/>
          <p:cNvSpPr/>
          <p:nvPr/>
        </p:nvSpPr>
        <p:spPr>
          <a:xfrm>
            <a:off x="477217" y="2626402"/>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ACHIEVEMENT 1</a:t>
            </a:r>
            <a:endParaRPr lang="en-US" sz="1050" dirty="0"/>
          </a:p>
        </p:txBody>
      </p:sp>
      <p:sp>
        <p:nvSpPr>
          <p:cNvPr id="14" name="Text 11"/>
          <p:cNvSpPr/>
          <p:nvPr/>
        </p:nvSpPr>
        <p:spPr>
          <a:xfrm>
            <a:off x="2570812" y="2626402"/>
            <a:ext cx="1881188"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ACHIEVEMENT 2</a:t>
            </a:r>
            <a:endParaRPr lang="en-US" sz="1050" dirty="0"/>
          </a:p>
        </p:txBody>
      </p:sp>
      <p:sp>
        <p:nvSpPr>
          <p:cNvPr id="15" name="Text 12"/>
          <p:cNvSpPr/>
          <p:nvPr/>
        </p:nvSpPr>
        <p:spPr>
          <a:xfrm>
            <a:off x="4692981" y="2626402"/>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ACHIEVEMENT 3</a:t>
            </a:r>
            <a:endParaRPr lang="en-US" sz="1050" dirty="0"/>
          </a:p>
        </p:txBody>
      </p:sp>
      <p:sp>
        <p:nvSpPr>
          <p:cNvPr id="18" name="Text 15"/>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9"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43">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1100" b="1" kern="0" spc="180" dirty="0">
                <a:solidFill>
                  <a:srgbClr val="004E7C"/>
                </a:solidFill>
                <a:latin typeface="General Sans" pitchFamily="34" charset="0"/>
                <a:ea typeface="General Sans" pitchFamily="34" charset="-122"/>
                <a:cs typeface="General Sans" pitchFamily="34" charset="-120"/>
              </a:rPr>
              <a:t>STRATEGIC PARTNERS</a:t>
            </a:r>
            <a:endParaRPr lang="en-US" sz="1100" dirty="0"/>
          </a:p>
        </p:txBody>
      </p:sp>
      <p:sp>
        <p:nvSpPr>
          <p:cNvPr id="4" name="Text 1"/>
          <p:cNvSpPr/>
          <p:nvPr/>
        </p:nvSpPr>
        <p:spPr>
          <a:xfrm>
            <a:off x="471876" y="714375"/>
            <a:ext cx="6242968" cy="41143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Headline about your strategic partners.</a:t>
            </a:r>
            <a:endParaRPr lang="en-US" sz="2700" dirty="0"/>
          </a:p>
        </p:txBody>
      </p:sp>
      <p:sp>
        <p:nvSpPr>
          <p:cNvPr id="5" name="Text 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6"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7" name="Text 3"/>
          <p:cNvSpPr/>
          <p:nvPr/>
        </p:nvSpPr>
        <p:spPr>
          <a:xfrm>
            <a:off x="467139" y="1671089"/>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8" name="Text 4"/>
          <p:cNvSpPr/>
          <p:nvPr/>
        </p:nvSpPr>
        <p:spPr>
          <a:xfrm>
            <a:off x="3161775" y="1648625"/>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9" name="Text 5"/>
          <p:cNvSpPr/>
          <p:nvPr/>
        </p:nvSpPr>
        <p:spPr>
          <a:xfrm>
            <a:off x="5856411" y="160969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2" name="Text 8"/>
          <p:cNvSpPr/>
          <p:nvPr/>
        </p:nvSpPr>
        <p:spPr>
          <a:xfrm>
            <a:off x="467139" y="2960244"/>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3" name="Text 9"/>
          <p:cNvSpPr/>
          <p:nvPr/>
        </p:nvSpPr>
        <p:spPr>
          <a:xfrm>
            <a:off x="3161775" y="2955219"/>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4" name="Text 10"/>
          <p:cNvSpPr/>
          <p:nvPr/>
        </p:nvSpPr>
        <p:spPr>
          <a:xfrm>
            <a:off x="5856411" y="2969789"/>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8">
    <p:bg>
      <p:bgPr>
        <a:solidFill>
          <a:srgbClr val="F7F7F7"/>
        </a:solidFill>
        <a:effectLst/>
      </p:bgPr>
    </p:bg>
    <p:spTree>
      <p:nvGrpSpPr>
        <p:cNvPr id="1" name=""/>
        <p:cNvGrpSpPr/>
        <p:nvPr/>
      </p:nvGrpSpPr>
      <p:grpSpPr>
        <a:xfrm>
          <a:off x="0" y="0"/>
          <a:ext cx="0" cy="0"/>
          <a:chOff x="0" y="0"/>
          <a:chExt cx="0" cy="0"/>
        </a:xfrm>
      </p:grpSpPr>
      <p:sp>
        <p:nvSpPr>
          <p:cNvPr id="3" name="Shape 0"/>
          <p:cNvSpPr/>
          <p:nvPr/>
        </p:nvSpPr>
        <p:spPr>
          <a:xfrm>
            <a:off x="6096000" y="-3775"/>
            <a:ext cx="3048000" cy="5147275"/>
          </a:xfrm>
          <a:prstGeom prst="roundRect">
            <a:avLst>
              <a:gd name="adj" fmla="val -30000"/>
            </a:avLst>
          </a:prstGeom>
          <a:solidFill>
            <a:srgbClr val="FFFFFF"/>
          </a:solidFill>
          <a:ln/>
        </p:spPr>
        <p:txBody>
          <a:bodyPr/>
          <a:lstStyle/>
          <a:p>
            <a:endParaRPr lang="en-US"/>
          </a:p>
        </p:txBody>
      </p:sp>
      <p:sp>
        <p:nvSpPr>
          <p:cNvPr id="4" name="Text 1"/>
          <p:cNvSpPr/>
          <p:nvPr/>
        </p:nvSpPr>
        <p:spPr>
          <a:xfrm>
            <a:off x="476258" y="762551"/>
            <a:ext cx="5143500" cy="411473"/>
          </a:xfrm>
          <a:prstGeom prst="rect">
            <a:avLst/>
          </a:prstGeom>
          <a:noFill/>
          <a:ln/>
        </p:spPr>
        <p:txBody>
          <a:bodyPr wrap="square" lIns="0" tIns="0" rIns="0" bIns="0" rtlCol="0" anchor="t"/>
          <a:lstStyle/>
          <a:p>
            <a:pPr algn="ctr">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a:t>
            </a:r>
            <a:r>
              <a:rPr lang="en-US" sz="2700" b="1" kern="0" spc="-12" dirty="0" err="1">
                <a:solidFill>
                  <a:srgbClr val="101010"/>
                </a:solidFill>
                <a:latin typeface="General Sans" pitchFamily="34" charset="0"/>
                <a:ea typeface="General Sans" pitchFamily="34" charset="-122"/>
                <a:cs typeface="General Sans" pitchFamily="34" charset="-120"/>
              </a:rPr>
              <a:t>xxx,xxx</a:t>
            </a:r>
            <a:endParaRPr lang="en-US" sz="2700" dirty="0"/>
          </a:p>
        </p:txBody>
      </p:sp>
      <p:sp>
        <p:nvSpPr>
          <p:cNvPr id="5" name="Text 2"/>
          <p:cNvSpPr/>
          <p:nvPr/>
        </p:nvSpPr>
        <p:spPr>
          <a:xfrm>
            <a:off x="476277" y="476250"/>
            <a:ext cx="5143500" cy="166687"/>
          </a:xfrm>
          <a:prstGeom prst="rect">
            <a:avLst/>
          </a:prstGeom>
          <a:noFill/>
          <a:ln/>
        </p:spPr>
        <p:txBody>
          <a:bodyPr wrap="square" lIns="0" tIns="0" rIns="0" bIns="0" rtlCol="0" anchor="t"/>
          <a:lstStyle/>
          <a:p>
            <a:pPr algn="ctr">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USE OF FUNDS</a:t>
            </a:r>
            <a:endParaRPr lang="en-US" sz="1050" dirty="0">
              <a:solidFill>
                <a:srgbClr val="015390"/>
              </a:solidFill>
            </a:endParaRPr>
          </a:p>
        </p:txBody>
      </p:sp>
      <p:sp>
        <p:nvSpPr>
          <p:cNvPr id="6" name="Text 3"/>
          <p:cNvSpPr/>
          <p:nvPr/>
        </p:nvSpPr>
        <p:spPr>
          <a:xfrm>
            <a:off x="6576498" y="786363"/>
            <a:ext cx="2095388" cy="640035"/>
          </a:xfrm>
          <a:prstGeom prst="rect">
            <a:avLst/>
          </a:prstGeom>
          <a:noFill/>
          <a:ln/>
        </p:spPr>
        <p:txBody>
          <a:bodyPr wrap="square" lIns="0" tIns="0" rIns="0" bIns="0" rtlCol="0" anchor="t"/>
          <a:lstStyle/>
          <a:p>
            <a:pPr algn="l">
              <a:lnSpc>
                <a:spcPts val="1680"/>
              </a:lnSpc>
            </a:pP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 </a:t>
            </a:r>
            <a:endParaRPr lang="en-US" sz="1200" dirty="0"/>
          </a:p>
        </p:txBody>
      </p:sp>
      <p:sp>
        <p:nvSpPr>
          <p:cNvPr id="7" name="Text 4"/>
          <p:cNvSpPr/>
          <p:nvPr/>
        </p:nvSpPr>
        <p:spPr>
          <a:xfrm>
            <a:off x="6576498" y="476250"/>
            <a:ext cx="2095388" cy="166687"/>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MILESTONES</a:t>
            </a:r>
            <a:endParaRPr lang="en-US" sz="1050" dirty="0">
              <a:solidFill>
                <a:srgbClr val="015390"/>
              </a:solidFill>
            </a:endParaRPr>
          </a:p>
        </p:txBody>
      </p:sp>
      <p:graphicFrame>
        <p:nvGraphicFramePr>
          <p:cNvPr id="8" name="Chart 0"/>
          <p:cNvGraphicFramePr/>
          <p:nvPr>
            <p:extLst>
              <p:ext uri="{D42A27DB-BD31-4B8C-83A1-F6EECF244321}">
                <p14:modId xmlns:p14="http://schemas.microsoft.com/office/powerpoint/2010/main" val="1592248245"/>
              </p:ext>
            </p:extLst>
          </p:nvPr>
        </p:nvGraphicFramePr>
        <p:xfrm>
          <a:off x="1923125" y="1908874"/>
          <a:ext cx="2245717" cy="22457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5"/>
          <p:cNvSpPr/>
          <p:nvPr/>
        </p:nvSpPr>
        <p:spPr>
          <a:xfrm>
            <a:off x="1398871" y="1540582"/>
            <a:ext cx="849734" cy="285750"/>
          </a:xfrm>
          <a:prstGeom prst="rect">
            <a:avLst/>
          </a:prstGeom>
          <a:noFill/>
          <a:ln/>
        </p:spPr>
        <p:txBody>
          <a:bodyPr wrap="none" lIns="0" tIns="0" rIns="0" bIns="0" rtlCol="0" anchor="t">
            <a:spAutoFit/>
          </a:bodyPr>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RESEARCH &amp;</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DEVELOPMENT</a:t>
            </a:r>
            <a:endParaRPr lang="en-US" sz="750" dirty="0"/>
          </a:p>
        </p:txBody>
      </p:sp>
      <p:sp>
        <p:nvSpPr>
          <p:cNvPr id="10" name="Text 6"/>
          <p:cNvSpPr/>
          <p:nvPr/>
        </p:nvSpPr>
        <p:spPr>
          <a:xfrm>
            <a:off x="1401230" y="4104751"/>
            <a:ext cx="640110"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HIRING &amp;</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PAYROLL</a:t>
            </a:r>
            <a:endParaRPr lang="en-US" sz="750" dirty="0"/>
          </a:p>
        </p:txBody>
      </p:sp>
      <p:sp>
        <p:nvSpPr>
          <p:cNvPr id="11" name="Text 7"/>
          <p:cNvSpPr/>
          <p:nvPr/>
        </p:nvSpPr>
        <p:spPr>
          <a:xfrm>
            <a:off x="4353473" y="2933140"/>
            <a:ext cx="690786" cy="285750"/>
          </a:xfrm>
          <a:prstGeom prst="rect">
            <a:avLst/>
          </a:prstGeom>
          <a:noFill/>
          <a:ln/>
        </p:spPr>
        <p:txBody>
          <a:bodyPr wrap="none" lIns="0" tIns="0" rIns="0" bIns="0" rtlCol="0" anchor="t">
            <a:spAutoFit/>
          </a:bodyPr>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SALES &amp;</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MARKETING</a:t>
            </a:r>
            <a:endParaRPr lang="en-US" sz="750" dirty="0"/>
          </a:p>
        </p:txBody>
      </p:sp>
      <p:sp>
        <p:nvSpPr>
          <p:cNvPr id="12" name="Text 8"/>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3" name="Image 0"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
        <p:nvSpPr>
          <p:cNvPr id="14" name="Text 9"/>
          <p:cNvSpPr/>
          <p:nvPr/>
        </p:nvSpPr>
        <p:spPr>
          <a:xfrm>
            <a:off x="6576498" y="2572069"/>
            <a:ext cx="2095388" cy="166688"/>
          </a:xfrm>
          <a:prstGeom prst="rect">
            <a:avLst/>
          </a:prstGeom>
          <a:noFill/>
          <a:ln/>
        </p:spPr>
        <p:txBody>
          <a:bodyPr wrap="square" lIns="0" tIns="0" rIns="0" bIns="0" rtlCol="0" anchor="t"/>
          <a:lstStyle/>
          <a:p>
            <a:pPr algn="l">
              <a:lnSpc>
                <a:spcPts val="1313"/>
              </a:lnSpc>
            </a:pP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4">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7217" y="1240586"/>
            <a:ext cx="4713348"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Finally, explain the anticipated outcomes at the conclusion of the 12-month performance period, including geographic reach, user adoption rates, health outcomes, other commercialization outcomes, etc.</a:t>
            </a:r>
            <a:endParaRPr lang="en-US" sz="1200" dirty="0"/>
          </a:p>
        </p:txBody>
      </p:sp>
      <p:sp>
        <p:nvSpPr>
          <p:cNvPr id="4" name="Text 1"/>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1100" b="1" kern="0" spc="180" dirty="0">
                <a:solidFill>
                  <a:srgbClr val="015390"/>
                </a:solidFill>
                <a:latin typeface="General Sans" pitchFamily="34" charset="0"/>
                <a:ea typeface="General Sans" pitchFamily="34" charset="-122"/>
              </a:rPr>
              <a:t>OUTCOMES</a:t>
            </a:r>
            <a:endParaRPr lang="en-US" sz="1100" dirty="0">
              <a:solidFill>
                <a:srgbClr val="015390"/>
              </a:solidFill>
            </a:endParaRPr>
          </a:p>
        </p:txBody>
      </p:sp>
      <p:sp>
        <p:nvSpPr>
          <p:cNvPr id="5" name="Text 2"/>
          <p:cNvSpPr/>
          <p:nvPr/>
        </p:nvSpPr>
        <p:spPr>
          <a:xfrm>
            <a:off x="471876" y="714375"/>
            <a:ext cx="4629042" cy="82294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What results will you achieve?</a:t>
            </a:r>
            <a:endParaRPr lang="en-US" sz="2700" dirty="0"/>
          </a:p>
        </p:txBody>
      </p:sp>
      <p:sp>
        <p:nvSpPr>
          <p:cNvPr id="6" name="Shape 3"/>
          <p:cNvSpPr/>
          <p:nvPr/>
        </p:nvSpPr>
        <p:spPr>
          <a:xfrm>
            <a:off x="7262813" y="0"/>
            <a:ext cx="1881187" cy="5143500"/>
          </a:xfrm>
          <a:prstGeom prst="roundRect">
            <a:avLst>
              <a:gd name="adj" fmla="val -48608"/>
            </a:avLst>
          </a:prstGeom>
          <a:solidFill>
            <a:srgbClr val="015390"/>
          </a:solidFill>
          <a:ln/>
        </p:spPr>
        <p:txBody>
          <a:bodyPr/>
          <a:lstStyle/>
          <a:p>
            <a:endParaRPr lang="en-US"/>
          </a:p>
        </p:txBody>
      </p:sp>
      <p:sp>
        <p:nvSpPr>
          <p:cNvPr id="7" name="Shape 4"/>
          <p:cNvSpPr/>
          <p:nvPr/>
        </p:nvSpPr>
        <p:spPr>
          <a:xfrm>
            <a:off x="2572792" y="3268166"/>
            <a:ext cx="1881187"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8" name="Shape 5"/>
          <p:cNvSpPr/>
          <p:nvPr/>
        </p:nvSpPr>
        <p:spPr>
          <a:xfrm>
            <a:off x="4690505" y="3268166"/>
            <a:ext cx="1881188"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9" name="Shape 6"/>
          <p:cNvSpPr/>
          <p:nvPr/>
        </p:nvSpPr>
        <p:spPr>
          <a:xfrm>
            <a:off x="474129" y="3268166"/>
            <a:ext cx="1881187"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10" name="Text 7"/>
          <p:cNvSpPr/>
          <p:nvPr/>
        </p:nvSpPr>
        <p:spPr>
          <a:xfrm>
            <a:off x="476805" y="3673865"/>
            <a:ext cx="188118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1" name="Text 8"/>
          <p:cNvSpPr/>
          <p:nvPr/>
        </p:nvSpPr>
        <p:spPr>
          <a:xfrm>
            <a:off x="2573560" y="3673682"/>
            <a:ext cx="1881188"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2" name="Text 9"/>
          <p:cNvSpPr/>
          <p:nvPr/>
        </p:nvSpPr>
        <p:spPr>
          <a:xfrm>
            <a:off x="4689365" y="3673904"/>
            <a:ext cx="188118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3" name="Text 10"/>
          <p:cNvSpPr/>
          <p:nvPr/>
        </p:nvSpPr>
        <p:spPr>
          <a:xfrm>
            <a:off x="477217" y="3388402"/>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231%</a:t>
            </a:r>
            <a:endParaRPr lang="en-US" sz="1050" dirty="0">
              <a:solidFill>
                <a:srgbClr val="015390"/>
              </a:solidFill>
            </a:endParaRPr>
          </a:p>
        </p:txBody>
      </p:sp>
      <p:sp>
        <p:nvSpPr>
          <p:cNvPr id="14" name="Text 11"/>
          <p:cNvSpPr/>
          <p:nvPr/>
        </p:nvSpPr>
        <p:spPr>
          <a:xfrm>
            <a:off x="2570812" y="3388402"/>
            <a:ext cx="1881188"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12K</a:t>
            </a:r>
            <a:endParaRPr lang="en-US" sz="1050" dirty="0">
              <a:solidFill>
                <a:srgbClr val="015390"/>
              </a:solidFill>
            </a:endParaRPr>
          </a:p>
        </p:txBody>
      </p:sp>
      <p:sp>
        <p:nvSpPr>
          <p:cNvPr id="15" name="Text 12"/>
          <p:cNvSpPr/>
          <p:nvPr/>
        </p:nvSpPr>
        <p:spPr>
          <a:xfrm>
            <a:off x="4692981" y="3388402"/>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5X</a:t>
            </a:r>
            <a:endParaRPr lang="en-US" sz="1050" dirty="0">
              <a:solidFill>
                <a:srgbClr val="015390"/>
              </a:solidFill>
            </a:endParaRPr>
          </a:p>
        </p:txBody>
      </p:sp>
      <p:sp>
        <p:nvSpPr>
          <p:cNvPr id="16" name="Text 13"/>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a:effectLst/>
      </p:bgPr>
    </p:bg>
    <p:spTree>
      <p:nvGrpSpPr>
        <p:cNvPr id="1" name=""/>
        <p:cNvGrpSpPr/>
        <p:nvPr/>
      </p:nvGrpSpPr>
      <p:grpSpPr>
        <a:xfrm>
          <a:off x="0" y="0"/>
          <a:ext cx="0" cy="0"/>
          <a:chOff x="0" y="0"/>
          <a:chExt cx="0" cy="0"/>
        </a:xfrm>
      </p:grpSpPr>
      <p:sp>
        <p:nvSpPr>
          <p:cNvPr id="2" name="Shape 0">
            <a:extLst>
              <a:ext uri="{FF2B5EF4-FFF2-40B4-BE49-F238E27FC236}">
                <a16:creationId xmlns:a16="http://schemas.microsoft.com/office/drawing/2014/main" id="{22770058-65A4-774F-64F4-903AA3806D79}"/>
              </a:ext>
            </a:extLst>
          </p:cNvPr>
          <p:cNvSpPr/>
          <p:nvPr/>
        </p:nvSpPr>
        <p:spPr>
          <a:xfrm>
            <a:off x="4571863" y="-2018"/>
            <a:ext cx="4572000" cy="4741287"/>
          </a:xfrm>
          <a:prstGeom prst="roundRect">
            <a:avLst>
              <a:gd name="adj" fmla="val -20000"/>
            </a:avLst>
          </a:prstGeom>
          <a:solidFill>
            <a:srgbClr val="CACACA"/>
          </a:solidFill>
          <a:ln/>
        </p:spPr>
        <p:txBody>
          <a:bodyPr/>
          <a:lstStyle/>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p:txBody>
      </p:sp>
      <p:sp>
        <p:nvSpPr>
          <p:cNvPr id="3" name="Text 0"/>
          <p:cNvSpPr/>
          <p:nvPr/>
        </p:nvSpPr>
        <p:spPr>
          <a:xfrm>
            <a:off x="476250" y="727710"/>
            <a:ext cx="4762" cy="0"/>
          </a:xfrm>
          <a:prstGeom prst="rect">
            <a:avLst/>
          </a:prstGeom>
          <a:noFill/>
          <a:ln/>
        </p:spPr>
        <p:txBody>
          <a:bodyPr wrap="none" lIns="0" tIns="0" rIns="0" bIns="0" rtlCol="0" anchor="t">
            <a:spAutoFit/>
          </a:bodyPr>
          <a:lstStyle/>
          <a:p>
            <a:pPr algn="l">
              <a:lnSpc>
                <a:spcPts val="1680"/>
              </a:lnSpc>
            </a:pPr>
            <a:endParaRPr lang="en-US" sz="1200" dirty="0"/>
          </a:p>
        </p:txBody>
      </p:sp>
      <p:sp>
        <p:nvSpPr>
          <p:cNvPr id="7" name="Text 1"/>
          <p:cNvSpPr/>
          <p:nvPr/>
        </p:nvSpPr>
        <p:spPr>
          <a:xfrm>
            <a:off x="475488" y="2637336"/>
            <a:ext cx="4664534" cy="857250"/>
          </a:xfrm>
          <a:prstGeom prst="rect">
            <a:avLst/>
          </a:prstGeom>
          <a:noFill/>
          <a:ln/>
        </p:spPr>
        <p:txBody>
          <a:bodyPr wrap="square" lIns="0" tIns="0" rIns="0" bIns="0" rtlCol="0" anchor="b"/>
          <a:lstStyle/>
          <a:p>
            <a:pPr algn="l">
              <a:lnSpc>
                <a:spcPts val="6750"/>
              </a:lnSpc>
            </a:pPr>
            <a:r>
              <a:rPr lang="en-US" sz="6800" b="1" kern="0" spc="-12" dirty="0">
                <a:solidFill>
                  <a:srgbClr val="101010"/>
                </a:solidFill>
                <a:latin typeface="General Sans" pitchFamily="34" charset="0"/>
                <a:ea typeface="General Sans" pitchFamily="34" charset="-122"/>
                <a:cs typeface="General Sans" pitchFamily="34" charset="-120"/>
              </a:rPr>
              <a:t>Thank you.</a:t>
            </a:r>
            <a:endParaRPr lang="en-US" sz="6750" dirty="0"/>
          </a:p>
        </p:txBody>
      </p:sp>
      <p:sp>
        <p:nvSpPr>
          <p:cNvPr id="8" name="Text 2"/>
          <p:cNvSpPr/>
          <p:nvPr/>
        </p:nvSpPr>
        <p:spPr>
          <a:xfrm>
            <a:off x="6929451" y="428625"/>
            <a:ext cx="1738201" cy="142875"/>
          </a:xfrm>
          <a:prstGeom prst="rect">
            <a:avLst/>
          </a:prstGeom>
          <a:noFill/>
          <a:ln/>
        </p:spPr>
        <p:txBody>
          <a:bodyPr wrap="square" lIns="0" tIns="0" rIns="0" bIns="0" rtlCol="0" anchor="t"/>
          <a:lstStyle/>
          <a:p>
            <a:pPr algn="r">
              <a:lnSpc>
                <a:spcPts val="1125"/>
              </a:lnSpc>
            </a:pPr>
            <a:r>
              <a:rPr lang="en-US" sz="900" b="1" kern="0" spc="120" dirty="0">
                <a:solidFill>
                  <a:srgbClr val="7DBC42">
                    <a:alpha val="80000"/>
                  </a:srgbClr>
                </a:solidFill>
                <a:latin typeface="General Sans" pitchFamily="34" charset="0"/>
                <a:ea typeface="General Sans" pitchFamily="34" charset="-122"/>
                <a:cs typeface="General Sans" pitchFamily="34" charset="-120"/>
              </a:rPr>
              <a:t>AUGUST 2032</a:t>
            </a:r>
            <a:endParaRPr lang="en-US" sz="900" dirty="0"/>
          </a:p>
        </p:txBody>
      </p:sp>
      <p:sp>
        <p:nvSpPr>
          <p:cNvPr id="9" name="Text 3"/>
          <p:cNvSpPr/>
          <p:nvPr/>
        </p:nvSpPr>
        <p:spPr>
          <a:xfrm>
            <a:off x="476027" y="428625"/>
            <a:ext cx="2673065" cy="166687"/>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PRIVILGED AND CONFIDENTIAL</a:t>
            </a:r>
            <a:endParaRPr lang="en-US" sz="1100" dirty="0">
              <a:solidFill>
                <a:srgbClr val="015390"/>
              </a:solidFill>
            </a:endParaRPr>
          </a:p>
        </p:txBody>
      </p:sp>
      <p:sp>
        <p:nvSpPr>
          <p:cNvPr id="10" name="Text 4"/>
          <p:cNvSpPr/>
          <p:nvPr/>
        </p:nvSpPr>
        <p:spPr>
          <a:xfrm>
            <a:off x="479401" y="3778507"/>
            <a:ext cx="1972121" cy="833437"/>
          </a:xfrm>
          <a:prstGeom prst="rect">
            <a:avLst/>
          </a:prstGeom>
          <a:noFill/>
          <a:ln/>
        </p:spPr>
        <p:txBody>
          <a:bodyPr wrap="none" lIns="0" tIns="0" rIns="0" bIns="0" rtlCol="0" anchor="t">
            <a:spAutoFit/>
          </a:bodyPr>
          <a:lstStyle/>
          <a:p>
            <a:pPr algn="l">
              <a:lnSpc>
                <a:spcPts val="1313"/>
              </a:lnSpc>
            </a:pPr>
            <a:r>
              <a:rPr lang="en-US" sz="1100" b="1" kern="0" spc="120" dirty="0">
                <a:solidFill>
                  <a:srgbClr val="101010"/>
                </a:solidFill>
                <a:latin typeface="General Sans" pitchFamily="34" charset="0"/>
                <a:ea typeface="General Sans" pitchFamily="34" charset="-122"/>
                <a:cs typeface="General Sans" pitchFamily="34" charset="-120"/>
              </a:rPr>
              <a:t>Contact Your Name</a:t>
            </a:r>
            <a:endParaRPr lang="en-US" sz="1050" dirty="0"/>
          </a:p>
          <a:p>
            <a:pPr algn="l">
              <a:lnSpc>
                <a:spcPts val="1313"/>
              </a:lnSpc>
            </a:pPr>
            <a:r>
              <a:rPr lang="en-US" sz="1100" b="0" kern="0" spc="120" dirty="0">
                <a:solidFill>
                  <a:srgbClr val="101010"/>
                </a:solidFill>
                <a:latin typeface="General Sans" pitchFamily="34" charset="0"/>
                <a:ea typeface="General Sans" pitchFamily="34" charset="-122"/>
                <a:cs typeface="General Sans" pitchFamily="34" charset="-120"/>
              </a:rPr>
              <a:t>name@email.com</a:t>
            </a:r>
            <a:endParaRPr lang="en-US" sz="1050" dirty="0"/>
          </a:p>
          <a:p>
            <a:pPr algn="l">
              <a:lnSpc>
                <a:spcPts val="1313"/>
              </a:lnSpc>
            </a:pPr>
            <a:r>
              <a:rPr lang="en-US" sz="1100" b="0" kern="0" spc="120" dirty="0">
                <a:solidFill>
                  <a:srgbClr val="101010"/>
                </a:solidFill>
                <a:latin typeface="General Sans" pitchFamily="34" charset="0"/>
                <a:ea typeface="General Sans" pitchFamily="34" charset="-122"/>
                <a:cs typeface="General Sans" pitchFamily="34" charset="-120"/>
              </a:rPr>
              <a:t>000.000.0000</a:t>
            </a:r>
            <a:endParaRPr lang="en-US" sz="1050" dirty="0"/>
          </a:p>
          <a:p>
            <a:pPr algn="l">
              <a:lnSpc>
                <a:spcPts val="1313"/>
              </a:lnSpc>
            </a:pPr>
            <a:r>
              <a:rPr lang="en-US" sz="1100" b="0" kern="0" spc="120" dirty="0">
                <a:solidFill>
                  <a:srgbClr val="101010"/>
                </a:solidFill>
                <a:latin typeface="General Sans" pitchFamily="34" charset="0"/>
                <a:ea typeface="General Sans" pitchFamily="34" charset="-122"/>
                <a:cs typeface="General Sans" pitchFamily="34" charset="-120"/>
              </a:rPr>
              <a:t>www.companywebsite.com</a:t>
            </a:r>
            <a:endParaRPr lang="en-US" sz="1050" dirty="0"/>
          </a:p>
          <a:p>
            <a:pPr algn="l">
              <a:lnSpc>
                <a:spcPts val="1313"/>
              </a:lnSpc>
            </a:pPr>
            <a:endParaRPr lang="en-US" sz="1050" dirty="0"/>
          </a:p>
        </p:txBody>
      </p:sp>
      <p:pic>
        <p:nvPicPr>
          <p:cNvPr id="11" name="Image 3"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76944" y="2062463"/>
            <a:ext cx="912129" cy="458428"/>
          </a:xfrm>
          <a:prstGeom prst="rect">
            <a:avLst/>
          </a:prstGeom>
        </p:spPr>
      </p:pic>
      <p:sp>
        <p:nvSpPr>
          <p:cNvPr id="12" name="Text 5"/>
          <p:cNvSpPr/>
          <p:nvPr/>
        </p:nvSpPr>
        <p:spPr>
          <a:xfrm>
            <a:off x="-274" y="4739269"/>
            <a:ext cx="9144274" cy="406942"/>
          </a:xfrm>
          <a:prstGeom prst="roundRect">
            <a:avLst>
              <a:gd name="adj" fmla="val -224700"/>
            </a:avLst>
          </a:prstGeom>
          <a:solidFill>
            <a:srgbClr val="F7F7F7"/>
          </a:solidFill>
          <a:ln/>
        </p:spPr>
        <p:txBody>
          <a:bodyPr wrap="square" lIns="511800" tIns="48042" rIns="511800" bIns="48042" rtlCol="0" anchor="ctr"/>
          <a:lstStyle/>
          <a:p>
            <a:pPr algn="ctr">
              <a:lnSpc>
                <a:spcPts val="1680"/>
              </a:lnSpc>
            </a:pPr>
            <a:endParaRPr lang="en-US" sz="1200" dirty="0"/>
          </a:p>
        </p:txBody>
      </p:sp>
      <p:pic>
        <p:nvPicPr>
          <p:cNvPr id="13" name="Image 4"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
        <p:nvSpPr>
          <p:cNvPr id="14" name="Shape 1">
            <a:extLst>
              <a:ext uri="{FF2B5EF4-FFF2-40B4-BE49-F238E27FC236}">
                <a16:creationId xmlns:a16="http://schemas.microsoft.com/office/drawing/2014/main" id="{E8252C6B-8BC1-124A-A22C-E1A99848C497}"/>
              </a:ext>
            </a:extLst>
          </p:cNvPr>
          <p:cNvSpPr/>
          <p:nvPr/>
        </p:nvSpPr>
        <p:spPr>
          <a:xfrm>
            <a:off x="6039376" y="1815546"/>
            <a:ext cx="1634379" cy="1415604"/>
          </a:xfrm>
          <a:prstGeom prst="triangle">
            <a:avLst/>
          </a:prstGeom>
          <a:solidFill>
            <a:srgbClr val="F9F9F9"/>
          </a:solidFill>
          <a:ln/>
        </p:spPr>
        <p:txBody>
          <a:bodyPr/>
          <a:lstStyle/>
          <a:p>
            <a:endParaRPr lang="en-US" dirty="0"/>
          </a:p>
        </p:txBody>
      </p:sp>
      <p:sp>
        <p:nvSpPr>
          <p:cNvPr id="15" name="Shape 2">
            <a:extLst>
              <a:ext uri="{FF2B5EF4-FFF2-40B4-BE49-F238E27FC236}">
                <a16:creationId xmlns:a16="http://schemas.microsoft.com/office/drawing/2014/main" id="{01245912-A969-D5AC-3745-DD9F0392EE97}"/>
              </a:ext>
            </a:extLst>
          </p:cNvPr>
          <p:cNvSpPr/>
          <p:nvPr/>
        </p:nvSpPr>
        <p:spPr>
          <a:xfrm>
            <a:off x="7281367" y="1741330"/>
            <a:ext cx="495969" cy="495969"/>
          </a:xfrm>
          <a:prstGeom prst="ellipse">
            <a:avLst/>
          </a:prstGeom>
          <a:solidFill>
            <a:srgbClr val="F7F7F7"/>
          </a:solidFill>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48">
    <p:bg>
      <p:bgPr>
        <a:gradFill>
          <a:gsLst>
            <a:gs pos="0">
              <a:srgbClr val="C7DFB3"/>
            </a:gs>
            <a:gs pos="100000">
              <a:srgbClr val="FFD8AC"/>
            </a:gs>
          </a:gsLst>
          <a:lin ang="2700000"/>
        </a:gradFill>
        <a:effectLst/>
      </p:bgPr>
    </p:bg>
    <p:spTree>
      <p:nvGrpSpPr>
        <p:cNvPr id="1" name=""/>
        <p:cNvGrpSpPr/>
        <p:nvPr/>
      </p:nvGrpSpPr>
      <p:grpSpPr>
        <a:xfrm>
          <a:off x="0" y="0"/>
          <a:ext cx="0" cy="0"/>
          <a:chOff x="0" y="0"/>
          <a:chExt cx="0" cy="0"/>
        </a:xfrm>
      </p:grpSpPr>
      <p:sp>
        <p:nvSpPr>
          <p:cNvPr id="3" name="Text 0"/>
          <p:cNvSpPr/>
          <p:nvPr/>
        </p:nvSpPr>
        <p:spPr>
          <a:xfrm>
            <a:off x="1144831" y="2027583"/>
            <a:ext cx="6858000" cy="1095375"/>
          </a:xfrm>
          <a:prstGeom prst="rect">
            <a:avLst/>
          </a:prstGeom>
          <a:noFill/>
          <a:ln/>
        </p:spPr>
        <p:txBody>
          <a:bodyPr wrap="square" lIns="0" tIns="0" rIns="0" bIns="0" rtlCol="0" anchor="b"/>
          <a:lstStyle/>
          <a:p>
            <a:pPr algn="ctr">
              <a:lnSpc>
                <a:spcPts val="8625"/>
              </a:lnSpc>
            </a:pPr>
            <a:r>
              <a:rPr lang="en-US" sz="3200" b="1" kern="0" spc="-24" dirty="0">
                <a:solidFill>
                  <a:srgbClr val="101010"/>
                </a:solidFill>
                <a:latin typeface="General Sans" pitchFamily="34" charset="0"/>
                <a:ea typeface="General Sans" pitchFamily="34" charset="-122"/>
                <a:cs typeface="General Sans" pitchFamily="34" charset="-120"/>
              </a:rPr>
              <a:t>Slides below are optional.</a:t>
            </a:r>
            <a:endParaRPr lang="en-US" sz="3200" dirty="0"/>
          </a:p>
        </p:txBody>
      </p:sp>
      <p:sp>
        <p:nvSpPr>
          <p:cNvPr id="4" name="Text 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5"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476250" y="759878"/>
            <a:ext cx="4667250" cy="1234418"/>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A succinct summary of your business — a dense slide that is skipped when presenting.</a:t>
            </a:r>
            <a:endParaRPr lang="en-US" sz="2700" dirty="0"/>
          </a:p>
        </p:txBody>
      </p:sp>
      <p:sp>
        <p:nvSpPr>
          <p:cNvPr id="4" name="Text 1"/>
          <p:cNvSpPr/>
          <p:nvPr/>
        </p:nvSpPr>
        <p:spPr>
          <a:xfrm>
            <a:off x="476250" y="476250"/>
            <a:ext cx="4667213" cy="166688"/>
          </a:xfrm>
          <a:prstGeom prst="rect">
            <a:avLst/>
          </a:prstGeom>
          <a:noFill/>
          <a:ln/>
        </p:spPr>
        <p:txBody>
          <a:bodyPr wrap="square" lIns="0" tIns="0" rIns="0" bIns="0" rtlCol="0" anchor="t"/>
          <a:lstStyle/>
          <a:p>
            <a:pPr algn="l">
              <a:lnSpc>
                <a:spcPts val="1313"/>
              </a:lnSpc>
            </a:pPr>
            <a:r>
              <a:rPr lang="en-US" sz="1100" b="0" kern="0" spc="120" dirty="0">
                <a:solidFill>
                  <a:srgbClr val="7DBC42"/>
                </a:solidFill>
                <a:latin typeface="General Sans" pitchFamily="34" charset="0"/>
                <a:ea typeface="General Sans" pitchFamily="34" charset="-122"/>
                <a:cs typeface="General Sans" pitchFamily="34" charset="-120"/>
              </a:rPr>
              <a:t>EXECUTIVE SUMMARY</a:t>
            </a:r>
            <a:endParaRPr lang="en-US" sz="1050" dirty="0"/>
          </a:p>
        </p:txBody>
      </p:sp>
      <p:graphicFrame>
        <p:nvGraphicFramePr>
          <p:cNvPr id="5" name="Chart 0"/>
          <p:cNvGraphicFramePr/>
          <p:nvPr/>
        </p:nvGraphicFramePr>
        <p:xfrm>
          <a:off x="5619750" y="2965697"/>
          <a:ext cx="3048000" cy="14100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2"/>
          <p:cNvSpPr/>
          <p:nvPr/>
        </p:nvSpPr>
        <p:spPr>
          <a:xfrm>
            <a:off x="5619750" y="651826"/>
            <a:ext cx="3048000" cy="85338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If someone only read these bullet points, they should still be able to walk away with some understanding of your company and product.</a:t>
            </a:r>
            <a:endParaRPr lang="en-US" sz="1200" dirty="0"/>
          </a:p>
        </p:txBody>
      </p:sp>
      <p:sp>
        <p:nvSpPr>
          <p:cNvPr id="7" name="Text 3"/>
          <p:cNvSpPr/>
          <p:nvPr/>
        </p:nvSpPr>
        <p:spPr>
          <a:xfrm>
            <a:off x="5619750" y="2019699"/>
            <a:ext cx="3048000"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Overview of who your (potential) customers are.</a:t>
            </a:r>
            <a:endParaRPr lang="en-US" sz="1200" dirty="0"/>
          </a:p>
        </p:txBody>
      </p:sp>
      <p:sp>
        <p:nvSpPr>
          <p:cNvPr id="8" name="Text 4"/>
          <p:cNvSpPr/>
          <p:nvPr/>
        </p:nvSpPr>
        <p:spPr>
          <a:xfrm>
            <a:off x="5619750" y="476250"/>
            <a:ext cx="30480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OPPORTUNITY</a:t>
            </a:r>
            <a:endParaRPr lang="en-US" sz="750" dirty="0"/>
          </a:p>
        </p:txBody>
      </p:sp>
      <p:sp>
        <p:nvSpPr>
          <p:cNvPr id="9" name="Text 5"/>
          <p:cNvSpPr/>
          <p:nvPr/>
        </p:nvSpPr>
        <p:spPr>
          <a:xfrm>
            <a:off x="5619750" y="1852414"/>
            <a:ext cx="30480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INDUSTRY &amp; MARKET</a:t>
            </a:r>
            <a:endParaRPr lang="en-US" sz="750" dirty="0"/>
          </a:p>
        </p:txBody>
      </p:sp>
      <p:sp>
        <p:nvSpPr>
          <p:cNvPr id="10" name="Text 6"/>
          <p:cNvSpPr/>
          <p:nvPr/>
        </p:nvSpPr>
        <p:spPr>
          <a:xfrm>
            <a:off x="5619750" y="2674317"/>
            <a:ext cx="30480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REVENUE PROJECTIONS</a:t>
            </a:r>
            <a:endParaRPr lang="en-US" sz="750" dirty="0"/>
          </a:p>
        </p:txBody>
      </p:sp>
      <p:pic>
        <p:nvPicPr>
          <p:cNvPr id="11" name="Image 0" descr="https://images.unsplash.com/photo-1521227889351-bf6f5b2e4e37?crop=entropy&amp;cs=tinysrgb&amp;fit=max&amp;fm=jpg&amp;ixid=MXwyMTIyMnwwfDF8c2VhcmNofDIzfHxwb3J0cmFpdHxlbnwwfHx8&amp;ixlib=rb-1.2.1&amp;q=80&amp;w=1080"/>
          <p:cNvPicPr>
            <a:picLocks noChangeAspect="1"/>
          </p:cNvPicPr>
          <p:nvPr/>
        </p:nvPicPr>
        <p:blipFill>
          <a:blip r:embed="rId4"/>
          <a:srcRect l="26208" t="22409" r="37691" b="32660"/>
          <a:stretch/>
        </p:blipFill>
        <p:spPr>
          <a:xfrm>
            <a:off x="478133" y="3044560"/>
            <a:ext cx="478297" cy="476250"/>
          </a:xfrm>
          <a:prstGeom prst="ellipse">
            <a:avLst/>
          </a:prstGeom>
        </p:spPr>
      </p:pic>
      <p:pic>
        <p:nvPicPr>
          <p:cNvPr id="12" name="Image 1" descr="https://images.unsplash.com/photo-1509305717900-84f40e786d82?crop=entropy&amp;cs=tinysrgb&amp;fit=max&amp;fm=jpg&amp;ixid=MXwyMTIyMnwwfDF8c2VhcmNofDIxfHxwb3J0cmFpdHxlbnwwfHx8&amp;ixlib=rb-1.2.1&amp;q=80&amp;w=1080"/>
          <p:cNvPicPr>
            <a:picLocks noChangeAspect="1"/>
          </p:cNvPicPr>
          <p:nvPr/>
        </p:nvPicPr>
        <p:blipFill>
          <a:blip r:embed="rId5"/>
          <a:srcRect l="32055" t="44092" r="30771" b="26056"/>
          <a:stretch/>
        </p:blipFill>
        <p:spPr>
          <a:xfrm>
            <a:off x="2973057" y="3044560"/>
            <a:ext cx="478297" cy="476250"/>
          </a:xfrm>
          <a:prstGeom prst="ellipse">
            <a:avLst/>
          </a:prstGeom>
        </p:spPr>
      </p:pic>
      <p:pic>
        <p:nvPicPr>
          <p:cNvPr id="13" name="Image 2" descr="https://images.unsplash.com/photo-1499651681375-8afc5a4db253?crop=entropy&amp;cs=tinysrgb&amp;fit=max&amp;fm=jpg&amp;ixid=MXwyMTIyMnwwfDF8c2VhcmNofDQwfHxwb3J0cmFpdHxlbnwwfHx8&amp;ixlib=rb-1.2.1&amp;q=80&amp;w=1080"/>
          <p:cNvPicPr>
            <a:picLocks noChangeAspect="1"/>
          </p:cNvPicPr>
          <p:nvPr/>
        </p:nvPicPr>
        <p:blipFill>
          <a:blip r:embed="rId6"/>
          <a:srcRect l="8026" t="118" r="18981" b="118"/>
          <a:stretch/>
        </p:blipFill>
        <p:spPr>
          <a:xfrm>
            <a:off x="477186" y="3808076"/>
            <a:ext cx="478297" cy="476250"/>
          </a:xfrm>
          <a:prstGeom prst="ellipse">
            <a:avLst/>
          </a:prstGeom>
        </p:spPr>
      </p:pic>
      <p:pic>
        <p:nvPicPr>
          <p:cNvPr id="14" name="Image 3" descr="https://images.unsplash.com/photo-1516756587022-7891ad56a8cd?crop=entropy&amp;cs=tinysrgb&amp;fit=max&amp;fm=jpg&amp;ixid=MXwyMTIyMnwwfDF8c2VhcmNofDI5fHxwb3J0cmFpdHxlbnwwfHx8&amp;ixlib=rb-1.2.1&amp;q=80&amp;w=1080"/>
          <p:cNvPicPr>
            <a:picLocks noChangeAspect="1"/>
          </p:cNvPicPr>
          <p:nvPr/>
        </p:nvPicPr>
        <p:blipFill>
          <a:blip r:embed="rId7"/>
          <a:srcRect l="33044" t="20527" r="29077" b="54316"/>
          <a:stretch/>
        </p:blipFill>
        <p:spPr>
          <a:xfrm>
            <a:off x="2973268" y="3808076"/>
            <a:ext cx="478297" cy="476250"/>
          </a:xfrm>
          <a:prstGeom prst="ellipse">
            <a:avLst/>
          </a:prstGeom>
        </p:spPr>
      </p:pic>
      <p:sp>
        <p:nvSpPr>
          <p:cNvPr id="15" name="Text 7"/>
          <p:cNvSpPr/>
          <p:nvPr/>
        </p:nvSpPr>
        <p:spPr>
          <a:xfrm>
            <a:off x="1078578" y="3104382"/>
            <a:ext cx="1571625"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Elana Lee</a:t>
            </a:r>
            <a:endParaRPr lang="en-US" sz="1200" dirty="0"/>
          </a:p>
        </p:txBody>
      </p:sp>
      <p:sp>
        <p:nvSpPr>
          <p:cNvPr id="16" name="Text 8"/>
          <p:cNvSpPr/>
          <p:nvPr/>
        </p:nvSpPr>
        <p:spPr>
          <a:xfrm>
            <a:off x="1078578" y="3318134"/>
            <a:ext cx="1571625"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CEO + FOUNDER</a:t>
            </a:r>
            <a:endParaRPr lang="en-US" sz="750" dirty="0"/>
          </a:p>
        </p:txBody>
      </p:sp>
      <p:sp>
        <p:nvSpPr>
          <p:cNvPr id="17" name="Text 9"/>
          <p:cNvSpPr/>
          <p:nvPr/>
        </p:nvSpPr>
        <p:spPr>
          <a:xfrm>
            <a:off x="3574480" y="3104382"/>
            <a:ext cx="1571625"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Jacob Mac</a:t>
            </a:r>
            <a:endParaRPr lang="en-US" sz="1200" dirty="0"/>
          </a:p>
        </p:txBody>
      </p:sp>
      <p:sp>
        <p:nvSpPr>
          <p:cNvPr id="18" name="Text 10"/>
          <p:cNvSpPr/>
          <p:nvPr/>
        </p:nvSpPr>
        <p:spPr>
          <a:xfrm>
            <a:off x="3574480" y="3318134"/>
            <a:ext cx="1571625"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CFO</a:t>
            </a:r>
            <a:endParaRPr lang="en-US" sz="750" dirty="0"/>
          </a:p>
        </p:txBody>
      </p:sp>
      <p:sp>
        <p:nvSpPr>
          <p:cNvPr id="19" name="Text 11"/>
          <p:cNvSpPr/>
          <p:nvPr/>
        </p:nvSpPr>
        <p:spPr>
          <a:xfrm>
            <a:off x="1078578" y="3865771"/>
            <a:ext cx="1571625"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Erica Johnson</a:t>
            </a:r>
            <a:endParaRPr lang="en-US" sz="1200" dirty="0"/>
          </a:p>
        </p:txBody>
      </p:sp>
      <p:sp>
        <p:nvSpPr>
          <p:cNvPr id="20" name="Text 12"/>
          <p:cNvSpPr/>
          <p:nvPr/>
        </p:nvSpPr>
        <p:spPr>
          <a:xfrm>
            <a:off x="1078578" y="4079523"/>
            <a:ext cx="1571625"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HEAD OF PRODUCT</a:t>
            </a:r>
            <a:endParaRPr lang="en-US" sz="750" dirty="0"/>
          </a:p>
        </p:txBody>
      </p:sp>
      <p:sp>
        <p:nvSpPr>
          <p:cNvPr id="21" name="Text 13"/>
          <p:cNvSpPr/>
          <p:nvPr/>
        </p:nvSpPr>
        <p:spPr>
          <a:xfrm>
            <a:off x="3574480" y="3865771"/>
            <a:ext cx="1571625"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Elizabeth Jef</a:t>
            </a:r>
            <a:endParaRPr lang="en-US" sz="1200" dirty="0"/>
          </a:p>
        </p:txBody>
      </p:sp>
      <p:sp>
        <p:nvSpPr>
          <p:cNvPr id="22" name="Text 14"/>
          <p:cNvSpPr/>
          <p:nvPr/>
        </p:nvSpPr>
        <p:spPr>
          <a:xfrm>
            <a:off x="3574480" y="4079523"/>
            <a:ext cx="1571625"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SENIOR DEVELOPER</a:t>
            </a:r>
            <a:endParaRPr lang="en-US" sz="750" dirty="0"/>
          </a:p>
        </p:txBody>
      </p:sp>
      <p:sp>
        <p:nvSpPr>
          <p:cNvPr id="23" name="Text 15"/>
          <p:cNvSpPr/>
          <p:nvPr/>
        </p:nvSpPr>
        <p:spPr>
          <a:xfrm>
            <a:off x="478208" y="2681099"/>
            <a:ext cx="30480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TEAM</a:t>
            </a:r>
            <a:endParaRPr lang="en-US" sz="750" dirty="0"/>
          </a:p>
        </p:txBody>
      </p:sp>
      <p:sp>
        <p:nvSpPr>
          <p:cNvPr id="24" name="Text 16"/>
          <p:cNvSpPr/>
          <p:nvPr/>
        </p:nvSpPr>
        <p:spPr>
          <a:xfrm>
            <a:off x="-274" y="4739269"/>
            <a:ext cx="9144274" cy="406942"/>
          </a:xfrm>
          <a:prstGeom prst="roundRect">
            <a:avLst>
              <a:gd name="adj" fmla="val -224700"/>
            </a:avLst>
          </a:prstGeom>
          <a:solidFill>
            <a:srgbClr val="F7F7F7"/>
          </a:solidFill>
          <a:ln/>
        </p:spPr>
        <p:txBody>
          <a:bodyPr wrap="square" lIns="511800" tIns="48042" rIns="511800" bIns="48042" rtlCol="0" anchor="ctr"/>
          <a:lstStyle/>
          <a:p>
            <a:pPr algn="ctr">
              <a:lnSpc>
                <a:spcPts val="1680"/>
              </a:lnSpc>
            </a:pPr>
            <a:endParaRPr lang="en-US" sz="1200" dirty="0"/>
          </a:p>
        </p:txBody>
      </p:sp>
      <p:pic>
        <p:nvPicPr>
          <p:cNvPr id="25" name="Image 4" descr="https://pitch-assets-ccb95893-de3f-4266-973c-20049231b248.s3.eu-west-1.amazonaws.com/311536be-bccc-4658-a5c9-01fceec6cc49?pitch-bytes=64237&amp;pitch-content-type=image%2Fpng"/>
          <p:cNvPicPr>
            <a:picLocks noChangeAspect="1"/>
          </p:cNvPicPr>
          <p:nvPr/>
        </p:nvPicPr>
        <p:blipFill>
          <a:blip r:embed="rId8"/>
          <a:srcRect/>
          <a:stretch/>
        </p:blipFill>
        <p:spPr>
          <a:xfrm>
            <a:off x="8337502" y="4800361"/>
            <a:ext cx="728508" cy="2859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54">
    <p:bg>
      <p:bgPr>
        <a:gradFill>
          <a:gsLst>
            <a:gs pos="0">
              <a:srgbClr val="C7DFB3"/>
            </a:gs>
            <a:gs pos="100000">
              <a:srgbClr val="FFD8AC"/>
            </a:gs>
          </a:gsLst>
          <a:lin ang="2700000"/>
        </a:gradFill>
        <a:effectLst/>
      </p:bgPr>
    </p:bg>
    <p:spTree>
      <p:nvGrpSpPr>
        <p:cNvPr id="1" name=""/>
        <p:cNvGrpSpPr/>
        <p:nvPr/>
      </p:nvGrpSpPr>
      <p:grpSpPr>
        <a:xfrm>
          <a:off x="0" y="0"/>
          <a:ext cx="0" cy="0"/>
          <a:chOff x="0" y="0"/>
          <a:chExt cx="0" cy="0"/>
        </a:xfrm>
      </p:grpSpPr>
      <p:sp>
        <p:nvSpPr>
          <p:cNvPr id="3" name="Text 0"/>
          <p:cNvSpPr/>
          <p:nvPr/>
        </p:nvSpPr>
        <p:spPr>
          <a:xfrm>
            <a:off x="199578" y="189903"/>
            <a:ext cx="1699282" cy="3810000"/>
          </a:xfrm>
          <a:prstGeom prst="rect">
            <a:avLst/>
          </a:prstGeom>
          <a:noFill/>
          <a:ln/>
        </p:spPr>
        <p:txBody>
          <a:bodyPr wrap="none" lIns="0" tIns="0" rIns="0" bIns="0" rtlCol="0" anchor="t">
            <a:spAutoFit/>
          </a:bodyPr>
          <a:lstStyle/>
          <a:p>
            <a:pPr algn="l">
              <a:lnSpc>
                <a:spcPts val="30000"/>
              </a:lnSpc>
            </a:pPr>
            <a:r>
              <a:rPr lang="en-US" sz="30000" b="0" kern="0" spc="-24" dirty="0">
                <a:solidFill>
                  <a:srgbClr val="FFFFFF">
                    <a:alpha val="20000"/>
                  </a:srgbClr>
                </a:solidFill>
                <a:latin typeface="Young Serif" pitchFamily="34" charset="0"/>
                <a:ea typeface="Young Serif" pitchFamily="34" charset="-122"/>
                <a:cs typeface="Young Serif" pitchFamily="34" charset="-120"/>
              </a:rPr>
              <a:t>“</a:t>
            </a:r>
            <a:endParaRPr lang="en-US" sz="30000" dirty="0"/>
          </a:p>
        </p:txBody>
      </p:sp>
      <p:sp>
        <p:nvSpPr>
          <p:cNvPr id="4" name="Text 1"/>
          <p:cNvSpPr/>
          <p:nvPr/>
        </p:nvSpPr>
        <p:spPr>
          <a:xfrm>
            <a:off x="595416" y="1170988"/>
            <a:ext cx="6096000" cy="1234418"/>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A very nice quote from a very friendly client. Ask them to share some thoughts about your product.</a:t>
            </a:r>
            <a:endParaRPr lang="en-US" sz="2700" dirty="0"/>
          </a:p>
        </p:txBody>
      </p:sp>
      <p:sp>
        <p:nvSpPr>
          <p:cNvPr id="5" name="Text 2"/>
          <p:cNvSpPr/>
          <p:nvPr/>
        </p:nvSpPr>
        <p:spPr>
          <a:xfrm>
            <a:off x="1326886" y="3471742"/>
            <a:ext cx="1276834" cy="166688"/>
          </a:xfrm>
          <a:prstGeom prst="rect">
            <a:avLst/>
          </a:prstGeom>
          <a:noFill/>
          <a:ln/>
        </p:spPr>
        <p:txBody>
          <a:bodyPr wrap="none" lIns="0" tIns="0" rIns="0" bIns="0" rtlCol="0" anchor="ctr">
            <a:spAutoFit/>
          </a:bodyPr>
          <a:lstStyle/>
          <a:p>
            <a:pPr algn="l">
              <a:lnSpc>
                <a:spcPts val="1313"/>
              </a:lnSpc>
            </a:pPr>
            <a:r>
              <a:rPr lang="en-US" sz="1100" b="1" kern="0" spc="120" dirty="0">
                <a:solidFill>
                  <a:srgbClr val="101010"/>
                </a:solidFill>
                <a:latin typeface="General Sans" pitchFamily="34" charset="0"/>
                <a:ea typeface="General Sans" pitchFamily="34" charset="-122"/>
                <a:cs typeface="General Sans" pitchFamily="34" charset="-120"/>
              </a:rPr>
              <a:t>JIM THOMPSON</a:t>
            </a:r>
            <a:endParaRPr lang="en-US" sz="1050" dirty="0"/>
          </a:p>
        </p:txBody>
      </p:sp>
      <p:sp>
        <p:nvSpPr>
          <p:cNvPr id="6" name="Text 3"/>
          <p:cNvSpPr/>
          <p:nvPr/>
        </p:nvSpPr>
        <p:spPr>
          <a:xfrm>
            <a:off x="1326886" y="3709562"/>
            <a:ext cx="2316399" cy="142875"/>
          </a:xfrm>
          <a:prstGeom prst="rect">
            <a:avLst/>
          </a:prstGeom>
          <a:noFill/>
          <a:ln/>
        </p:spPr>
        <p:txBody>
          <a:bodyPr wrap="none" lIns="0" tIns="0" rIns="0" bIns="0" rtlCol="0" anchor="ctr">
            <a:spAutoFit/>
          </a:bodyPr>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MANAGING DIRECTOR, COMPANY NAME</a:t>
            </a:r>
            <a:endParaRPr lang="en-US" sz="750" dirty="0"/>
          </a:p>
        </p:txBody>
      </p:sp>
      <p:pic>
        <p:nvPicPr>
          <p:cNvPr id="7" name="Image 0" descr="https://images.unsplash.com/photo-1560250097-0b93528c311a?crop=entropy&amp;cs=tinysrgb&amp;fit=max&amp;fm=jpg&amp;ixid=M3wyMTIyMnwwfDF8c2VhcmNofDMzfHxoZWFkc2hvdHxlbnwwfHx8fDE3MzE4ODA1MTB8MA&amp;ixlib=rb-4.0.3&amp;q=80&amp;w=1080"/>
          <p:cNvPicPr>
            <a:picLocks noChangeAspect="1"/>
          </p:cNvPicPr>
          <p:nvPr/>
        </p:nvPicPr>
        <p:blipFill>
          <a:blip r:embed="rId3"/>
          <a:srcRect t="2023" b="31317"/>
          <a:stretch/>
        </p:blipFill>
        <p:spPr>
          <a:xfrm>
            <a:off x="595309" y="3359803"/>
            <a:ext cx="609600" cy="609600"/>
          </a:xfrm>
          <a:prstGeom prst="ellipse">
            <a:avLst/>
          </a:prstGeom>
        </p:spPr>
      </p:pic>
      <p:sp>
        <p:nvSpPr>
          <p:cNvPr id="8" name="Text 4"/>
          <p:cNvSpPr/>
          <p:nvPr/>
        </p:nvSpPr>
        <p:spPr>
          <a:xfrm>
            <a:off x="0" y="4739269"/>
            <a:ext cx="9144000"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9" name="Image 1"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35">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1100" b="1" kern="0" spc="180" dirty="0">
                <a:solidFill>
                  <a:srgbClr val="004E7C"/>
                </a:solidFill>
                <a:latin typeface="General Sans" pitchFamily="34" charset="0"/>
                <a:ea typeface="General Sans" pitchFamily="34" charset="-122"/>
                <a:cs typeface="General Sans" pitchFamily="34" charset="-120"/>
              </a:rPr>
              <a:t>INTELLECTUAL PROPERTY</a:t>
            </a:r>
            <a:endParaRPr lang="en-US" sz="1100" dirty="0"/>
          </a:p>
        </p:txBody>
      </p:sp>
      <p:sp>
        <p:nvSpPr>
          <p:cNvPr id="4" name="Text 1"/>
          <p:cNvSpPr/>
          <p:nvPr/>
        </p:nvSpPr>
        <p:spPr>
          <a:xfrm>
            <a:off x="471876" y="714375"/>
            <a:ext cx="6099795"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Details about any relevant proprietary technology for your solution.</a:t>
            </a:r>
            <a:endParaRPr lang="en-US" sz="2700" dirty="0"/>
          </a:p>
        </p:txBody>
      </p:sp>
      <p:sp>
        <p:nvSpPr>
          <p:cNvPr id="5" name="Text 2"/>
          <p:cNvSpPr/>
          <p:nvPr/>
        </p:nvSpPr>
        <p:spPr>
          <a:xfrm>
            <a:off x="7262813" y="9525"/>
            <a:ext cx="1881187" cy="5143500"/>
          </a:xfrm>
          <a:prstGeom prst="roundRect">
            <a:avLst>
              <a:gd name="adj" fmla="val -48608"/>
            </a:avLst>
          </a:prstGeom>
          <a:solidFill>
            <a:srgbClr val="004E7C"/>
          </a:solidFill>
          <a:ln/>
        </p:spPr>
        <p:txBody>
          <a:bodyPr wrap="square" lIns="104510" tIns="607219" rIns="104510" bIns="607219" rtlCol="0" anchor="ctr"/>
          <a:lstStyle/>
          <a:p>
            <a:pPr algn="ctr">
              <a:lnSpc>
                <a:spcPts val="1680"/>
              </a:lnSpc>
            </a:pPr>
            <a:endParaRPr lang="en-US" sz="1200" dirty="0"/>
          </a:p>
        </p:txBody>
      </p:sp>
      <p:sp>
        <p:nvSpPr>
          <p:cNvPr id="6" name="Text 3"/>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8" name="Text 4"/>
          <p:cNvSpPr/>
          <p:nvPr/>
        </p:nvSpPr>
        <p:spPr>
          <a:xfrm>
            <a:off x="476805" y="2118821"/>
            <a:ext cx="4172992"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Patent Status (Provisional/Utility), Copyright, Trademark; add patent numbers and one phrase on claims.</a:t>
            </a:r>
            <a:endParaRPr lang="en-US" sz="1200" dirty="0"/>
          </a:p>
        </p:txBody>
      </p:sp>
      <p:sp>
        <p:nvSpPr>
          <p:cNvPr id="9" name="Text 5"/>
          <p:cNvSpPr/>
          <p:nvPr/>
        </p:nvSpPr>
        <p:spPr>
          <a:xfrm>
            <a:off x="476805" y="1857351"/>
            <a:ext cx="2785765" cy="213345"/>
          </a:xfrm>
          <a:prstGeom prst="rect">
            <a:avLst/>
          </a:prstGeom>
          <a:noFill/>
          <a:ln/>
        </p:spPr>
        <p:txBody>
          <a:bodyPr wrap="square" lIns="0" tIns="0" rIns="0" bIns="0" rtlCol="0" anchor="t"/>
          <a:lstStyle/>
          <a:p>
            <a:pPr algn="l">
              <a:lnSpc>
                <a:spcPts val="1680"/>
              </a:lnSpc>
            </a:pPr>
            <a:r>
              <a:rPr lang="en-US" sz="1200" b="1" dirty="0">
                <a:solidFill>
                  <a:srgbClr val="004E7C"/>
                </a:solidFill>
                <a:latin typeface="General Sans" pitchFamily="34" charset="0"/>
                <a:ea typeface="General Sans" pitchFamily="34" charset="-122"/>
                <a:cs typeface="General Sans" pitchFamily="34" charset="-120"/>
              </a:rPr>
              <a:t>Status of Intellectual Property  </a:t>
            </a:r>
            <a:endParaRPr lang="en-US" sz="1200" dirty="0"/>
          </a:p>
        </p:txBody>
      </p:sp>
      <p:sp>
        <p:nvSpPr>
          <p:cNvPr id="10" name="Text 6"/>
          <p:cNvSpPr/>
          <p:nvPr/>
        </p:nvSpPr>
        <p:spPr>
          <a:xfrm>
            <a:off x="476805" y="3096489"/>
            <a:ext cx="4172992"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IP owner/status, exclusive license, non-exclusive license, exclusive option, non-exclusive option.</a:t>
            </a:r>
            <a:endParaRPr lang="en-US" sz="1200" dirty="0"/>
          </a:p>
        </p:txBody>
      </p:sp>
      <p:sp>
        <p:nvSpPr>
          <p:cNvPr id="11" name="Text 7"/>
          <p:cNvSpPr/>
          <p:nvPr/>
        </p:nvSpPr>
        <p:spPr>
          <a:xfrm>
            <a:off x="476805" y="2835018"/>
            <a:ext cx="2785765" cy="213345"/>
          </a:xfrm>
          <a:prstGeom prst="rect">
            <a:avLst/>
          </a:prstGeom>
          <a:noFill/>
          <a:ln/>
        </p:spPr>
        <p:txBody>
          <a:bodyPr wrap="square" lIns="0" tIns="0" rIns="0" bIns="0" rtlCol="0" anchor="t"/>
          <a:lstStyle/>
          <a:p>
            <a:pPr algn="l">
              <a:lnSpc>
                <a:spcPts val="1680"/>
              </a:lnSpc>
            </a:pPr>
            <a:r>
              <a:rPr lang="en-US" sz="1200" b="1" dirty="0">
                <a:solidFill>
                  <a:srgbClr val="004E7C"/>
                </a:solidFill>
                <a:latin typeface="General Sans" pitchFamily="34" charset="0"/>
                <a:ea typeface="General Sans" pitchFamily="34" charset="-122"/>
                <a:cs typeface="General Sans" pitchFamily="34" charset="-120"/>
              </a:rPr>
              <a:t>Intellectual Property Rights</a:t>
            </a:r>
            <a:endParaRPr lang="en-US" sz="1200" dirty="0"/>
          </a:p>
        </p:txBody>
      </p:sp>
      <p:sp>
        <p:nvSpPr>
          <p:cNvPr id="12" name="Text 8"/>
          <p:cNvSpPr/>
          <p:nvPr/>
        </p:nvSpPr>
        <p:spPr>
          <a:xfrm>
            <a:off x="476804" y="4096774"/>
            <a:ext cx="6583669"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Add your own text and description here.</a:t>
            </a:r>
            <a:endParaRPr lang="en-US" sz="1200" dirty="0"/>
          </a:p>
        </p:txBody>
      </p:sp>
      <p:sp>
        <p:nvSpPr>
          <p:cNvPr id="13" name="Text 9"/>
          <p:cNvSpPr/>
          <p:nvPr/>
        </p:nvSpPr>
        <p:spPr>
          <a:xfrm>
            <a:off x="476805" y="3835303"/>
            <a:ext cx="2785765" cy="213345"/>
          </a:xfrm>
          <a:prstGeom prst="rect">
            <a:avLst/>
          </a:prstGeom>
          <a:noFill/>
          <a:ln/>
        </p:spPr>
        <p:txBody>
          <a:bodyPr wrap="square" lIns="0" tIns="0" rIns="0" bIns="0" rtlCol="0" anchor="t"/>
          <a:lstStyle/>
          <a:p>
            <a:pPr algn="l">
              <a:lnSpc>
                <a:spcPts val="1680"/>
              </a:lnSpc>
            </a:pPr>
            <a:r>
              <a:rPr lang="en-US" sz="1200" b="1" dirty="0">
                <a:solidFill>
                  <a:srgbClr val="004E7C"/>
                </a:solidFill>
                <a:latin typeface="General Sans" pitchFamily="34" charset="0"/>
                <a:ea typeface="General Sans" pitchFamily="34" charset="-122"/>
                <a:cs typeface="General Sans" pitchFamily="34" charset="-120"/>
              </a:rPr>
              <a:t>Current Stage of Development</a:t>
            </a:r>
            <a:endParaRPr lang="en-US" sz="1200" dirty="0"/>
          </a:p>
        </p:txBody>
      </p:sp>
      <p:sp>
        <p:nvSpPr>
          <p:cNvPr id="2" name="Text 8">
            <a:extLst>
              <a:ext uri="{FF2B5EF4-FFF2-40B4-BE49-F238E27FC236}">
                <a16:creationId xmlns:a16="http://schemas.microsoft.com/office/drawing/2014/main" id="{2B8570DC-2A3A-10D2-D26B-40CFAFDEB309}"/>
              </a:ext>
            </a:extLst>
          </p:cNvPr>
          <p:cNvSpPr/>
          <p:nvPr/>
        </p:nvSpPr>
        <p:spPr>
          <a:xfrm>
            <a:off x="411355" y="4800361"/>
            <a:ext cx="6583669" cy="213345"/>
          </a:xfrm>
          <a:prstGeom prst="rect">
            <a:avLst/>
          </a:prstGeom>
          <a:noFill/>
          <a:ln/>
        </p:spPr>
        <p:txBody>
          <a:bodyPr wrap="square" lIns="0" tIns="0" rIns="0" bIns="0" rtlCol="0" anchor="t"/>
          <a:lstStyle/>
          <a:p>
            <a:pPr algn="l">
              <a:lnSpc>
                <a:spcPts val="1000"/>
              </a:lnSpc>
            </a:pPr>
            <a:r>
              <a:rPr lang="en-US" sz="1000" dirty="0">
                <a:solidFill>
                  <a:srgbClr val="101010"/>
                </a:solidFill>
                <a:latin typeface="General Sans" pitchFamily="34" charset="0"/>
                <a:ea typeface="General Sans" pitchFamily="34" charset="-122"/>
              </a:rPr>
              <a:t>TRL descriptions: </a:t>
            </a:r>
            <a:r>
              <a:rPr lang="en-US" sz="800" dirty="0">
                <a:solidFill>
                  <a:srgbClr val="101010"/>
                </a:solidFill>
                <a:latin typeface="General Sans" pitchFamily="34" charset="0"/>
                <a:ea typeface="General Sans" pitchFamily="34" charset="-122"/>
                <a:hlinkClick r:id="rId4"/>
              </a:rPr>
              <a:t>https://docs.google.com/spreadsheets/d/1MFY43AvQyJPbmwDdEmNfdfWA0mNU8RCu/edit?gid=779998756#gid=779998756</a:t>
            </a:r>
            <a:r>
              <a:rPr lang="en-US" sz="800" dirty="0">
                <a:solidFill>
                  <a:srgbClr val="101010"/>
                </a:solidFill>
                <a:latin typeface="General Sans" pitchFamily="34" charset="0"/>
                <a:ea typeface="General Sans" pitchFamily="34" charset="-122"/>
              </a:rPr>
              <a:t>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5">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4"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5" name="Text 1"/>
          <p:cNvSpPr/>
          <p:nvPr/>
        </p:nvSpPr>
        <p:spPr>
          <a:xfrm>
            <a:off x="368673" y="216487"/>
            <a:ext cx="1862176" cy="375487"/>
          </a:xfrm>
          <a:prstGeom prst="rect">
            <a:avLst/>
          </a:prstGeom>
          <a:noFill/>
          <a:ln/>
        </p:spPr>
        <p:txBody>
          <a:bodyPr wrap="none" lIns="0" tIns="0" rIns="0" bIns="0" rtlCol="0" anchor="t">
            <a:spAutoFit/>
          </a:bodyPr>
          <a:lstStyle/>
          <a:p>
            <a:pPr algn="l">
              <a:lnSpc>
                <a:spcPts val="3240"/>
              </a:lnSpc>
            </a:pPr>
            <a:r>
              <a:rPr lang="en-US" sz="2000" b="1" kern="0" spc="-12" dirty="0">
                <a:solidFill>
                  <a:srgbClr val="101010"/>
                </a:solidFill>
                <a:latin typeface="General Sans" pitchFamily="34" charset="0"/>
                <a:ea typeface="General Sans" pitchFamily="34" charset="-122"/>
                <a:cs typeface="General Sans" pitchFamily="34" charset="-120"/>
              </a:rPr>
              <a:t>Before you begin:</a:t>
            </a:r>
            <a:endParaRPr lang="en-US" sz="2000" dirty="0"/>
          </a:p>
        </p:txBody>
      </p:sp>
      <p:sp>
        <p:nvSpPr>
          <p:cNvPr id="6" name="Text 2"/>
          <p:cNvSpPr/>
          <p:nvPr/>
        </p:nvSpPr>
        <p:spPr>
          <a:xfrm>
            <a:off x="368673" y="784311"/>
            <a:ext cx="8353986" cy="3574878"/>
          </a:xfrm>
          <a:prstGeom prst="rect">
            <a:avLst/>
          </a:prstGeom>
          <a:noFill/>
          <a:ln/>
        </p:spPr>
        <p:txBody>
          <a:bodyPr wrap="square" lIns="0" tIns="0" rIns="0" bIns="0" rtlCol="0" anchor="t"/>
          <a:lstStyle/>
          <a:p>
            <a:pPr algn="l">
              <a:lnSpc>
                <a:spcPts val="1500"/>
              </a:lnSpc>
            </a:pPr>
            <a:r>
              <a:rPr lang="en-US" sz="1400" dirty="0">
                <a:solidFill>
                  <a:srgbClr val="101010"/>
                </a:solidFill>
                <a:latin typeface="General Sans" pitchFamily="34" charset="0"/>
                <a:ea typeface="General Sans" pitchFamily="34" charset="-122"/>
                <a:cs typeface="General Sans" pitchFamily="34" charset="-120"/>
              </a:rPr>
              <a:t>The third and final review stage for the Tech Catalyst Fund is the pitch. This is an optional template deck you can use, if your company does not have its own.</a:t>
            </a:r>
            <a:r>
              <a:rPr lang="en-US" sz="1400" b="0" dirty="0">
                <a:solidFill>
                  <a:srgbClr val="101010"/>
                </a:solidFill>
                <a:latin typeface="General Sans" pitchFamily="34" charset="0"/>
                <a:ea typeface="General Sans" pitchFamily="34" charset="-122"/>
                <a:cs typeface="General Sans" pitchFamily="34" charset="-120"/>
              </a:rPr>
              <a:t> </a:t>
            </a:r>
          </a:p>
          <a:p>
            <a:pPr algn="l">
              <a:lnSpc>
                <a:spcPts val="1500"/>
              </a:lnSpc>
            </a:pPr>
            <a:r>
              <a:rPr lang="en-US" sz="1400" b="1" dirty="0">
                <a:solidFill>
                  <a:srgbClr val="101010"/>
                </a:solidFill>
                <a:latin typeface="General Sans" pitchFamily="34" charset="0"/>
                <a:ea typeface="General Sans" pitchFamily="34" charset="-122"/>
                <a:cs typeface="General Sans" pitchFamily="34" charset="-120"/>
              </a:rPr>
              <a:t>​</a:t>
            </a:r>
            <a:endParaRPr lang="en-US" sz="1400" dirty="0"/>
          </a:p>
          <a:p>
            <a:pPr algn="l">
              <a:lnSpc>
                <a:spcPts val="1500"/>
              </a:lnSpc>
              <a:buSzPct val="100000"/>
            </a:pPr>
            <a:r>
              <a:rPr lang="en-US" sz="1400" b="0" dirty="0">
                <a:solidFill>
                  <a:srgbClr val="101010"/>
                </a:solidFill>
                <a:latin typeface="General Sans" pitchFamily="34" charset="0"/>
                <a:ea typeface="General Sans" pitchFamily="34" charset="-122"/>
                <a:cs typeface="General Sans" pitchFamily="34" charset="-120"/>
              </a:rPr>
              <a:t>You are NOT required to use this pitch deck template if you have your own. </a:t>
            </a:r>
            <a:r>
              <a:rPr lang="en-US" sz="1400" dirty="0">
                <a:solidFill>
                  <a:srgbClr val="101010"/>
                </a:solidFill>
                <a:latin typeface="General Sans" pitchFamily="34" charset="0"/>
                <a:ea typeface="General Sans" pitchFamily="34" charset="-122"/>
              </a:rPr>
              <a:t>However, you ARE required to address the topics from Slide 1, at a minimum.</a:t>
            </a:r>
          </a:p>
          <a:p>
            <a:pPr marL="190500" indent="-190500" algn="l">
              <a:lnSpc>
                <a:spcPts val="1500"/>
              </a:lnSpc>
              <a:buSzPct val="100000"/>
              <a:buChar char="•"/>
            </a:pPr>
            <a:endParaRPr lang="en-US" sz="1400" dirty="0">
              <a:solidFill>
                <a:srgbClr val="101010"/>
              </a:solidFill>
              <a:latin typeface="General Sans" pitchFamily="34" charset="0"/>
              <a:ea typeface="General Sans" pitchFamily="34" charset="-122"/>
            </a:endParaRPr>
          </a:p>
          <a:p>
            <a:pPr>
              <a:lnSpc>
                <a:spcPts val="1500"/>
              </a:lnSpc>
              <a:buSzPct val="100000"/>
            </a:pPr>
            <a:r>
              <a:rPr lang="en-US" sz="1400" dirty="0">
                <a:solidFill>
                  <a:srgbClr val="101010"/>
                </a:solidFill>
                <a:latin typeface="General Sans" pitchFamily="34" charset="0"/>
                <a:ea typeface="General Sans" pitchFamily="34" charset="-122"/>
              </a:rPr>
              <a:t>Some topics have multiple layout options. Choose the layout you prefer and remove others.</a:t>
            </a:r>
            <a:r>
              <a:rPr lang="en-US" sz="1400" dirty="0">
                <a:solidFill>
                  <a:srgbClr val="101010"/>
                </a:solidFill>
                <a:latin typeface="General Sans" pitchFamily="34" charset="0"/>
                <a:ea typeface="General Sans" pitchFamily="34" charset="-122"/>
                <a:cs typeface="General Sans" pitchFamily="34" charset="-120"/>
              </a:rPr>
              <a:t> </a:t>
            </a:r>
          </a:p>
          <a:p>
            <a:pPr>
              <a:lnSpc>
                <a:spcPts val="1500"/>
              </a:lnSpc>
              <a:buSzPct val="100000"/>
            </a:pPr>
            <a:endParaRPr lang="en-US" sz="1400" b="1" dirty="0">
              <a:solidFill>
                <a:srgbClr val="101010"/>
              </a:solidFill>
              <a:latin typeface="General Sans" pitchFamily="34" charset="0"/>
              <a:ea typeface="General Sans" pitchFamily="34" charset="-122"/>
              <a:cs typeface="General Sans" pitchFamily="34" charset="-120"/>
            </a:endParaRPr>
          </a:p>
          <a:p>
            <a:pPr>
              <a:lnSpc>
                <a:spcPts val="1500"/>
              </a:lnSpc>
              <a:buSzPct val="100000"/>
            </a:pPr>
            <a:r>
              <a:rPr lang="en-US" sz="1400" b="1" dirty="0">
                <a:solidFill>
                  <a:srgbClr val="101010"/>
                </a:solidFill>
                <a:latin typeface="General Sans" pitchFamily="34" charset="0"/>
                <a:ea typeface="General Sans" pitchFamily="34" charset="-122"/>
                <a:cs typeface="General Sans" pitchFamily="34" charset="-120"/>
              </a:rPr>
              <a:t>Please edit slides to meet your own design preferences.</a:t>
            </a:r>
            <a:endParaRPr lang="en-US" sz="1400" b="1" dirty="0"/>
          </a:p>
          <a:p>
            <a:pPr algn="l">
              <a:lnSpc>
                <a:spcPts val="1500"/>
              </a:lnSpc>
            </a:pPr>
            <a:endParaRPr lang="en-US" sz="1400" dirty="0"/>
          </a:p>
          <a:p>
            <a:pPr algn="l">
              <a:lnSpc>
                <a:spcPts val="1500"/>
              </a:lnSpc>
              <a:buSzPct val="100000"/>
            </a:pPr>
            <a:r>
              <a:rPr lang="en-US" sz="1400" dirty="0">
                <a:solidFill>
                  <a:srgbClr val="101010"/>
                </a:solidFill>
                <a:latin typeface="General Sans" pitchFamily="34" charset="0"/>
                <a:ea typeface="General Sans" pitchFamily="34" charset="-122"/>
              </a:rPr>
              <a:t>Your pitch should be no longer than 10 minutes, followed by 10 minutes of Q&amp;A from the Review Committee. Do not include more slides in your deck than you can comfortably present in 10 minutes.</a:t>
            </a:r>
          </a:p>
          <a:p>
            <a:pPr marL="190500" indent="-190500" algn="l">
              <a:lnSpc>
                <a:spcPts val="1500"/>
              </a:lnSpc>
              <a:buSzPct val="100000"/>
              <a:buChar char="•"/>
            </a:pPr>
            <a:endParaRPr lang="en-US" sz="1400" dirty="0">
              <a:solidFill>
                <a:srgbClr val="101010"/>
              </a:solidFill>
              <a:latin typeface="General Sans" pitchFamily="34" charset="0"/>
              <a:ea typeface="General Sans" pitchFamily="34" charset="-122"/>
            </a:endParaRPr>
          </a:p>
          <a:p>
            <a:pPr algn="l">
              <a:lnSpc>
                <a:spcPts val="1500"/>
              </a:lnSpc>
              <a:buSzPct val="100000"/>
            </a:pPr>
            <a:r>
              <a:rPr lang="en-US" sz="1400" dirty="0">
                <a:solidFill>
                  <a:srgbClr val="101010"/>
                </a:solidFill>
                <a:latin typeface="General Sans" pitchFamily="34" charset="0"/>
                <a:ea typeface="General Sans" pitchFamily="34" charset="-122"/>
              </a:rPr>
              <a:t>The agenda on Pitch Days will be packed. Please practice to ensure your talk does not exceed 10 minutes. Your pitch will be stopped if time runs out.</a:t>
            </a:r>
          </a:p>
          <a:p>
            <a:pPr marL="190500" indent="-190500" algn="l">
              <a:lnSpc>
                <a:spcPts val="1500"/>
              </a:lnSpc>
              <a:buSzPct val="100000"/>
              <a:buChar char="•"/>
            </a:pPr>
            <a:endParaRPr lang="en-US" sz="1400" dirty="0">
              <a:solidFill>
                <a:srgbClr val="101010"/>
              </a:solidFill>
              <a:latin typeface="General Sans" pitchFamily="34" charset="0"/>
              <a:ea typeface="General Sans" pitchFamily="34" charset="-122"/>
            </a:endParaRPr>
          </a:p>
          <a:p>
            <a:pPr algn="l">
              <a:lnSpc>
                <a:spcPts val="1500"/>
              </a:lnSpc>
              <a:buSzPct val="100000"/>
            </a:pPr>
            <a:r>
              <a:rPr lang="en-US" sz="1400" dirty="0">
                <a:solidFill>
                  <a:srgbClr val="101010"/>
                </a:solidFill>
                <a:latin typeface="General Sans" pitchFamily="34" charset="0"/>
                <a:ea typeface="General Sans" pitchFamily="34" charset="-122"/>
              </a:rPr>
              <a:t>Pitch Day: July 14 or July 21</a:t>
            </a:r>
          </a:p>
          <a:p>
            <a:pPr algn="l">
              <a:lnSpc>
                <a:spcPts val="1500"/>
              </a:lnSpc>
              <a:buSzPct val="100000"/>
            </a:pPr>
            <a:r>
              <a:rPr lang="en-US" sz="1400" dirty="0">
                <a:solidFill>
                  <a:srgbClr val="101010"/>
                </a:solidFill>
                <a:latin typeface="General Sans" pitchFamily="34" charset="0"/>
                <a:ea typeface="General Sans" pitchFamily="34" charset="-122"/>
              </a:rPr>
              <a:t>Final slide deck due no later than 5 days prior to your scheduled pitch day.</a:t>
            </a:r>
          </a:p>
          <a:p>
            <a:pPr algn="l">
              <a:lnSpc>
                <a:spcPts val="1500"/>
              </a:lnSpc>
              <a:buSzPct val="100000"/>
            </a:pPr>
            <a:endParaRPr lang="en-US" sz="1400" dirty="0">
              <a:solidFill>
                <a:srgbClr val="101010"/>
              </a:solidFill>
              <a:latin typeface="General Sans" pitchFamily="34" charset="0"/>
              <a:ea typeface="General Sans" pitchFamily="34" charset="-122"/>
            </a:endParaRPr>
          </a:p>
          <a:p>
            <a:pPr>
              <a:lnSpc>
                <a:spcPts val="1500"/>
              </a:lnSpc>
              <a:buSzPct val="100000"/>
            </a:pPr>
            <a:r>
              <a:rPr lang="en-US" sz="1400" b="1" dirty="0">
                <a:solidFill>
                  <a:srgbClr val="101010"/>
                </a:solidFill>
                <a:latin typeface="General Sans" pitchFamily="34" charset="0"/>
                <a:ea typeface="General Sans" pitchFamily="34" charset="-122"/>
                <a:cs typeface="General Sans" pitchFamily="34" charset="-120"/>
              </a:rPr>
              <a:t>Note: Prompts to help create content for each slide are included in the speaker notes sections on each slide. </a:t>
            </a:r>
            <a:endParaRPr lang="en-US" sz="1400" dirty="0"/>
          </a:p>
          <a:p>
            <a:pPr algn="l">
              <a:lnSpc>
                <a:spcPts val="1680"/>
              </a:lnSpc>
              <a:buSzPct val="100000"/>
            </a:pPr>
            <a:endParaRPr lang="en-US" sz="1600" dirty="0">
              <a:solidFill>
                <a:srgbClr val="101010"/>
              </a:solidFill>
              <a:latin typeface="General Sans" pitchFamily="34" charset="0"/>
              <a:ea typeface="General Sans" pitchFamily="34" charset="-122"/>
            </a:endParaRPr>
          </a:p>
          <a:p>
            <a:pPr algn="l">
              <a:lnSpc>
                <a:spcPts val="1680"/>
              </a:lnSpc>
            </a:pPr>
            <a:endParaRPr lang="en-US" sz="1600" dirty="0"/>
          </a:p>
          <a:p>
            <a:pPr algn="l">
              <a:lnSpc>
                <a:spcPts val="1680"/>
              </a:lnSpc>
            </a:pPr>
            <a:endParaRPr lang="en-US" sz="1600" dirty="0"/>
          </a:p>
          <a:p>
            <a:pPr algn="l">
              <a:lnSpc>
                <a:spcPts val="1680"/>
              </a:lnSpc>
            </a:pP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36">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523560" y="425572"/>
            <a:ext cx="4095750" cy="4095750"/>
          </a:xfrm>
          <a:prstGeom prst="ellipse">
            <a:avLst/>
          </a:prstGeom>
          <a:solidFill>
            <a:srgbClr val="015390">
              <a:alpha val="45000"/>
            </a:srgbClr>
          </a:solidFill>
          <a:ln/>
          <a:effectLst>
            <a:outerShdw blurRad="254000" dist="25400" dir="5400000" algn="bl" rotWithShape="0">
              <a:srgbClr val="000000">
                <a:alpha val="20000"/>
              </a:srgbClr>
            </a:outerShdw>
          </a:effectLst>
        </p:spPr>
        <p:txBody>
          <a:bodyPr wrap="square" lIns="227542" tIns="483526" rIns="227542" bIns="483526" rtlCol="0" anchor="ctr"/>
          <a:lstStyle/>
          <a:p>
            <a:pPr algn="ctr">
              <a:lnSpc>
                <a:spcPts val="1680"/>
              </a:lnSpc>
            </a:pPr>
            <a:endParaRPr lang="en-US" sz="1200" dirty="0"/>
          </a:p>
        </p:txBody>
      </p:sp>
      <p:sp>
        <p:nvSpPr>
          <p:cNvPr id="4" name="Shape 1"/>
          <p:cNvSpPr/>
          <p:nvPr/>
        </p:nvSpPr>
        <p:spPr>
          <a:xfrm>
            <a:off x="5000218" y="1377665"/>
            <a:ext cx="3143250" cy="3143250"/>
          </a:xfrm>
          <a:prstGeom prst="ellipse">
            <a:avLst/>
          </a:prstGeom>
          <a:solidFill>
            <a:srgbClr val="009AD0">
              <a:alpha val="35000"/>
            </a:srgbClr>
          </a:solidFill>
          <a:ln/>
        </p:spPr>
        <p:txBody>
          <a:bodyPr/>
          <a:lstStyle/>
          <a:p>
            <a:endParaRPr lang="en-US"/>
          </a:p>
        </p:txBody>
      </p:sp>
      <p:sp>
        <p:nvSpPr>
          <p:cNvPr id="5" name="Shape 2"/>
          <p:cNvSpPr/>
          <p:nvPr/>
        </p:nvSpPr>
        <p:spPr>
          <a:xfrm>
            <a:off x="5527246" y="2423985"/>
            <a:ext cx="2095500" cy="2095500"/>
          </a:xfrm>
          <a:prstGeom prst="ellipse">
            <a:avLst/>
          </a:prstGeom>
          <a:solidFill>
            <a:srgbClr val="F4CE3B">
              <a:alpha val="35000"/>
            </a:srgbClr>
          </a:solidFill>
          <a:ln/>
        </p:spPr>
        <p:txBody>
          <a:bodyPr/>
          <a:lstStyle/>
          <a:p>
            <a:endParaRPr lang="en-US"/>
          </a:p>
        </p:txBody>
      </p:sp>
      <p:sp>
        <p:nvSpPr>
          <p:cNvPr id="6" name="Text 3"/>
          <p:cNvSpPr/>
          <p:nvPr/>
        </p:nvSpPr>
        <p:spPr>
          <a:xfrm>
            <a:off x="476250" y="3408962"/>
            <a:ext cx="3390305"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Market Share</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Estimate your market share with a percentage or in dollars.</a:t>
            </a:r>
            <a:endParaRPr lang="en-US" sz="1200" dirty="0"/>
          </a:p>
        </p:txBody>
      </p:sp>
      <p:sp>
        <p:nvSpPr>
          <p:cNvPr id="7" name="Shape 4"/>
          <p:cNvSpPr/>
          <p:nvPr/>
        </p:nvSpPr>
        <p:spPr>
          <a:xfrm>
            <a:off x="6046845" y="3471735"/>
            <a:ext cx="1047750" cy="1047750"/>
          </a:xfrm>
          <a:prstGeom prst="ellipse">
            <a:avLst/>
          </a:prstGeom>
          <a:solidFill>
            <a:srgbClr val="F4CE3B"/>
          </a:solidFill>
          <a:ln/>
        </p:spPr>
        <p:txBody>
          <a:bodyPr/>
          <a:lstStyle/>
          <a:p>
            <a:endParaRPr lang="en-US" dirty="0"/>
          </a:p>
        </p:txBody>
      </p:sp>
      <p:sp>
        <p:nvSpPr>
          <p:cNvPr id="8" name="Text 5"/>
          <p:cNvSpPr/>
          <p:nvPr/>
        </p:nvSpPr>
        <p:spPr>
          <a:xfrm>
            <a:off x="6278127" y="3830247"/>
            <a:ext cx="596958" cy="423193"/>
          </a:xfrm>
          <a:prstGeom prst="rect">
            <a:avLst/>
          </a:prstGeom>
          <a:noFill/>
          <a:ln/>
        </p:spPr>
        <p:txBody>
          <a:bodyPr wrap="none" lIns="0" tIns="0" rIns="0" bIns="0" rtlCol="0" anchor="b">
            <a:spAutoFit/>
          </a:bodyPr>
          <a:lstStyle/>
          <a:p>
            <a:pPr algn="ctr">
              <a:lnSpc>
                <a:spcPts val="1125"/>
              </a:lnSpc>
            </a:pPr>
            <a:r>
              <a:rPr lang="en-US" sz="1000" b="1" kern="0" spc="180" dirty="0">
                <a:latin typeface="General Sans" pitchFamily="34" charset="0"/>
                <a:ea typeface="General Sans" pitchFamily="34" charset="-122"/>
                <a:cs typeface="General Sans" pitchFamily="34" charset="-120"/>
              </a:rPr>
              <a:t>MARKET</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SHARE</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$800M</a:t>
            </a:r>
            <a:endParaRPr lang="en-US" sz="1000" dirty="0"/>
          </a:p>
        </p:txBody>
      </p:sp>
      <p:sp>
        <p:nvSpPr>
          <p:cNvPr id="9" name="Text 6"/>
          <p:cNvSpPr/>
          <p:nvPr/>
        </p:nvSpPr>
        <p:spPr>
          <a:xfrm>
            <a:off x="5972114" y="2980040"/>
            <a:ext cx="1208985" cy="282129"/>
          </a:xfrm>
          <a:prstGeom prst="rect">
            <a:avLst/>
          </a:prstGeom>
          <a:noFill/>
          <a:ln/>
        </p:spPr>
        <p:txBody>
          <a:bodyPr wrap="none" lIns="0" tIns="0" rIns="0" bIns="0" rtlCol="0" anchor="b">
            <a:spAutoFit/>
          </a:bodyPr>
          <a:lstStyle/>
          <a:p>
            <a:pPr algn="ctr">
              <a:lnSpc>
                <a:spcPts val="1125"/>
              </a:lnSpc>
            </a:pPr>
            <a:r>
              <a:rPr lang="en-US" sz="1000" b="1" kern="0" spc="180" dirty="0">
                <a:latin typeface="General Sans" pitchFamily="34" charset="0"/>
                <a:ea typeface="General Sans" pitchFamily="34" charset="-122"/>
                <a:cs typeface="General Sans" pitchFamily="34" charset="-120"/>
              </a:rPr>
              <a:t>TARGET MARKET</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$2.2B</a:t>
            </a:r>
            <a:endParaRPr lang="en-US" sz="1000" dirty="0"/>
          </a:p>
        </p:txBody>
      </p:sp>
      <p:sp>
        <p:nvSpPr>
          <p:cNvPr id="10" name="Text 7"/>
          <p:cNvSpPr/>
          <p:nvPr/>
        </p:nvSpPr>
        <p:spPr>
          <a:xfrm>
            <a:off x="5745288" y="1825216"/>
            <a:ext cx="1662635" cy="423193"/>
          </a:xfrm>
          <a:prstGeom prst="rect">
            <a:avLst/>
          </a:prstGeom>
          <a:noFill/>
          <a:ln/>
        </p:spPr>
        <p:txBody>
          <a:bodyPr wrap="none" lIns="0" tIns="0" rIns="0" bIns="0" rtlCol="0" anchor="b">
            <a:spAutoFit/>
          </a:bodyPr>
          <a:lstStyle/>
          <a:p>
            <a:pPr algn="ctr">
              <a:lnSpc>
                <a:spcPts val="1125"/>
              </a:lnSpc>
            </a:pPr>
            <a:r>
              <a:rPr lang="en-US" sz="1000" b="1" kern="0" spc="180" dirty="0">
                <a:latin typeface="General Sans" pitchFamily="34" charset="0"/>
                <a:ea typeface="General Sans" pitchFamily="34" charset="-122"/>
                <a:cs typeface="General Sans" pitchFamily="34" charset="-120"/>
              </a:rPr>
              <a:t>SERVICEABLE</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ADDRESSABLE MARKET</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$9B</a:t>
            </a:r>
            <a:endParaRPr lang="en-US" sz="1000" dirty="0"/>
          </a:p>
        </p:txBody>
      </p:sp>
      <p:sp>
        <p:nvSpPr>
          <p:cNvPr id="11" name="Text 8"/>
          <p:cNvSpPr/>
          <p:nvPr/>
        </p:nvSpPr>
        <p:spPr>
          <a:xfrm>
            <a:off x="5712428" y="786097"/>
            <a:ext cx="1728358" cy="423193"/>
          </a:xfrm>
          <a:prstGeom prst="rect">
            <a:avLst/>
          </a:prstGeom>
          <a:noFill/>
          <a:ln/>
        </p:spPr>
        <p:txBody>
          <a:bodyPr wrap="none" lIns="0" tIns="0" rIns="0" bIns="0" rtlCol="0" anchor="b">
            <a:spAutoFit/>
          </a:bodyPr>
          <a:lstStyle/>
          <a:p>
            <a:pPr algn="ctr">
              <a:lnSpc>
                <a:spcPts val="1125"/>
              </a:lnSpc>
            </a:pPr>
            <a:r>
              <a:rPr lang="en-US" sz="1000" b="1" kern="0" spc="180" dirty="0">
                <a:latin typeface="General Sans" pitchFamily="34" charset="0"/>
                <a:ea typeface="General Sans" pitchFamily="34" charset="-122"/>
                <a:cs typeface="General Sans" pitchFamily="34" charset="-120"/>
              </a:rPr>
              <a:t>TOTAL</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ADDRESSABLE MARKET</a:t>
            </a:r>
            <a:endParaRPr lang="en-US" sz="1000" dirty="0"/>
          </a:p>
          <a:p>
            <a:pPr algn="ctr">
              <a:lnSpc>
                <a:spcPts val="1125"/>
              </a:lnSpc>
            </a:pPr>
            <a:r>
              <a:rPr lang="en-US" sz="1000" b="1" kern="0" spc="180" dirty="0">
                <a:latin typeface="General Sans" pitchFamily="34" charset="0"/>
                <a:ea typeface="General Sans" pitchFamily="34" charset="-122"/>
                <a:cs typeface="General Sans" pitchFamily="34" charset="-120"/>
              </a:rPr>
              <a:t>$44B</a:t>
            </a:r>
            <a:endParaRPr lang="en-US" sz="1000" dirty="0"/>
          </a:p>
        </p:txBody>
      </p:sp>
      <p:sp>
        <p:nvSpPr>
          <p:cNvPr id="12" name="Text 9"/>
          <p:cNvSpPr/>
          <p:nvPr/>
        </p:nvSpPr>
        <p:spPr>
          <a:xfrm>
            <a:off x="476250" y="2530462"/>
            <a:ext cx="3390305"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Target Market</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Describe who you’ll market to, and the people who will buy what you’re selling.</a:t>
            </a:r>
            <a:endParaRPr lang="en-US" sz="1200" dirty="0"/>
          </a:p>
        </p:txBody>
      </p:sp>
      <p:sp>
        <p:nvSpPr>
          <p:cNvPr id="13" name="Text 10"/>
          <p:cNvSpPr/>
          <p:nvPr/>
        </p:nvSpPr>
        <p:spPr>
          <a:xfrm>
            <a:off x="476250" y="1865715"/>
            <a:ext cx="3390305" cy="426690"/>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Serviceable Addressable Market (SAM)</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What is the TAM that you can actually serve?</a:t>
            </a:r>
            <a:endParaRPr lang="en-US" sz="1200" dirty="0"/>
          </a:p>
        </p:txBody>
      </p:sp>
      <p:sp>
        <p:nvSpPr>
          <p:cNvPr id="14" name="Text 11"/>
          <p:cNvSpPr/>
          <p:nvPr/>
        </p:nvSpPr>
        <p:spPr>
          <a:xfrm>
            <a:off x="476250" y="987622"/>
            <a:ext cx="3390305"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Total Addressable Market (TAM)</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What is the total global opportunity for this product? The sky’s the limit.</a:t>
            </a:r>
            <a:endParaRPr lang="en-US" sz="1200" dirty="0"/>
          </a:p>
        </p:txBody>
      </p:sp>
      <p:sp>
        <p:nvSpPr>
          <p:cNvPr id="15" name="Text 12"/>
          <p:cNvSpPr/>
          <p:nvPr/>
        </p:nvSpPr>
        <p:spPr>
          <a:xfrm>
            <a:off x="476250" y="583572"/>
            <a:ext cx="3390305" cy="166688"/>
          </a:xfrm>
          <a:prstGeom prst="rect">
            <a:avLst/>
          </a:prstGeom>
          <a:noFill/>
          <a:ln/>
        </p:spPr>
        <p:txBody>
          <a:bodyPr wrap="square" lIns="0" tIns="0" rIns="0" bIns="0" rtlCol="0" anchor="b"/>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TARGET MARKET </a:t>
            </a:r>
            <a:endParaRPr lang="en-US" sz="1050" dirty="0">
              <a:solidFill>
                <a:srgbClr val="015390"/>
              </a:solidFill>
            </a:endParaRPr>
          </a:p>
        </p:txBody>
      </p:sp>
      <p:sp>
        <p:nvSpPr>
          <p:cNvPr id="16" name="Text 13"/>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37">
    <p:bg>
      <p:bgPr>
        <a:solidFill>
          <a:srgbClr val="F7F7F7"/>
        </a:solidFill>
        <a:effectLst/>
      </p:bgPr>
    </p:bg>
    <p:spTree>
      <p:nvGrpSpPr>
        <p:cNvPr id="1" name=""/>
        <p:cNvGrpSpPr/>
        <p:nvPr/>
      </p:nvGrpSpPr>
      <p:grpSpPr>
        <a:xfrm>
          <a:off x="0" y="0"/>
          <a:ext cx="0" cy="0"/>
          <a:chOff x="0" y="0"/>
          <a:chExt cx="0" cy="0"/>
        </a:xfrm>
      </p:grpSpPr>
      <p:sp>
        <p:nvSpPr>
          <p:cNvPr id="5" name="Text 2"/>
          <p:cNvSpPr/>
          <p:nvPr/>
        </p:nvSpPr>
        <p:spPr>
          <a:xfrm>
            <a:off x="476250" y="760434"/>
            <a:ext cx="6858000"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List the channels and methods you'll use to reach your future customers.</a:t>
            </a:r>
            <a:endParaRPr lang="en-US" sz="2700" dirty="0"/>
          </a:p>
        </p:txBody>
      </p:sp>
      <p:sp>
        <p:nvSpPr>
          <p:cNvPr id="6" name="Text 3"/>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PATH TO MARKET</a:t>
            </a:r>
            <a:endParaRPr lang="en-US" sz="1050" dirty="0">
              <a:solidFill>
                <a:srgbClr val="015390"/>
              </a:solidFill>
            </a:endParaRPr>
          </a:p>
        </p:txBody>
      </p:sp>
      <p:sp>
        <p:nvSpPr>
          <p:cNvPr id="23" name="Text 14"/>
          <p:cNvSpPr/>
          <p:nvPr/>
        </p:nvSpPr>
        <p:spPr>
          <a:xfrm>
            <a:off x="476250" y="1746279"/>
            <a:ext cx="3390305" cy="213345"/>
          </a:xfrm>
          <a:prstGeom prst="rect">
            <a:avLst/>
          </a:prstGeom>
          <a:noFill/>
          <a:ln/>
        </p:spPr>
        <p:txBody>
          <a:bodyPr wrap="square" lIns="0" tIns="0" rIns="0" bIns="0" rtlCol="0" anchor="b"/>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Include information about your GTM strategy.</a:t>
            </a:r>
            <a:endParaRPr lang="en-US" sz="1200" dirty="0"/>
          </a:p>
        </p:txBody>
      </p:sp>
      <p:sp>
        <p:nvSpPr>
          <p:cNvPr id="24" name="Text 15"/>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5" name="Image 6"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7" name="TextBox 6">
            <a:extLst>
              <a:ext uri="{FF2B5EF4-FFF2-40B4-BE49-F238E27FC236}">
                <a16:creationId xmlns:a16="http://schemas.microsoft.com/office/drawing/2014/main" id="{6A3C97FE-5CA1-F4FD-F8BA-F8B5C5D8E747}"/>
              </a:ext>
            </a:extLst>
          </p:cNvPr>
          <p:cNvSpPr txBox="1"/>
          <p:nvPr/>
        </p:nvSpPr>
        <p:spPr>
          <a:xfrm>
            <a:off x="385353" y="2307529"/>
            <a:ext cx="5342709" cy="1386533"/>
          </a:xfrm>
          <a:prstGeom prst="rect">
            <a:avLst/>
          </a:prstGeom>
          <a:noFill/>
        </p:spPr>
        <p:txBody>
          <a:bodyPr wrap="square">
            <a:spAutoFit/>
          </a:bodyPr>
          <a:lstStyle/>
          <a:p>
            <a:pPr algn="l">
              <a:lnSpc>
                <a:spcPts val="1680"/>
              </a:lnSpc>
            </a:pPr>
            <a:r>
              <a:rPr lang="en-US" sz="1200" dirty="0">
                <a:solidFill>
                  <a:srgbClr val="101010"/>
                </a:solidFill>
                <a:latin typeface="General Sans" pitchFamily="34" charset="0"/>
                <a:ea typeface="General Sans" pitchFamily="34" charset="-122"/>
              </a:rPr>
              <a:t>Additional considerations for medtech:</a:t>
            </a:r>
          </a:p>
          <a:p>
            <a:pPr marL="171450" indent="-171450" algn="l">
              <a:lnSpc>
                <a:spcPts val="1680"/>
              </a:lnSpc>
              <a:buFont typeface="Arial" panose="020B0604020202020204" pitchFamily="34" charset="0"/>
              <a:buChar char="•"/>
            </a:pPr>
            <a:r>
              <a:rPr lang="en-US" sz="1200" dirty="0">
                <a:solidFill>
                  <a:srgbClr val="101010"/>
                </a:solidFill>
                <a:latin typeface="General Sans" pitchFamily="34" charset="0"/>
                <a:ea typeface="General Sans" pitchFamily="34" charset="-122"/>
              </a:rPr>
              <a:t>Who is the payor (patient, insurance, etc.)?</a:t>
            </a:r>
          </a:p>
          <a:p>
            <a:pPr marL="171450" indent="-171450" algn="l">
              <a:lnSpc>
                <a:spcPts val="1680"/>
              </a:lnSpc>
              <a:buFont typeface="Arial" panose="020B0604020202020204" pitchFamily="34" charset="0"/>
              <a:buChar char="•"/>
            </a:pPr>
            <a:r>
              <a:rPr lang="en-US" sz="1200" dirty="0">
                <a:solidFill>
                  <a:srgbClr val="101010"/>
                </a:solidFill>
                <a:latin typeface="General Sans" pitchFamily="34" charset="0"/>
                <a:ea typeface="General Sans" pitchFamily="34" charset="-122"/>
              </a:rPr>
              <a:t>Who is the purchaser (hospital, clinician, etc.)?</a:t>
            </a:r>
          </a:p>
          <a:p>
            <a:pPr marL="171450" indent="-171450" algn="l">
              <a:lnSpc>
                <a:spcPts val="1680"/>
              </a:lnSpc>
              <a:buFont typeface="Arial" panose="020B0604020202020204" pitchFamily="34" charset="0"/>
              <a:buChar char="•"/>
            </a:pPr>
            <a:r>
              <a:rPr lang="en-US" sz="1200" dirty="0">
                <a:solidFill>
                  <a:srgbClr val="101010"/>
                </a:solidFill>
                <a:latin typeface="General Sans" pitchFamily="34" charset="0"/>
                <a:ea typeface="General Sans" pitchFamily="34" charset="-122"/>
              </a:rPr>
              <a:t>What role does reimbursement play?</a:t>
            </a:r>
          </a:p>
          <a:p>
            <a:pPr marL="171450" indent="-171450" algn="l">
              <a:lnSpc>
                <a:spcPts val="1680"/>
              </a:lnSpc>
              <a:buFont typeface="Arial" panose="020B0604020202020204" pitchFamily="34" charset="0"/>
              <a:buChar char="•"/>
            </a:pPr>
            <a:r>
              <a:rPr lang="en-US" sz="1200" dirty="0">
                <a:solidFill>
                  <a:srgbClr val="101010"/>
                </a:solidFill>
                <a:latin typeface="General Sans" pitchFamily="34" charset="0"/>
                <a:ea typeface="General Sans" pitchFamily="34" charset="-122"/>
              </a:rPr>
              <a:t>Who drives adoption of new products/services in this field?</a:t>
            </a:r>
          </a:p>
          <a:p>
            <a:pPr marL="171450" indent="-171450" algn="l">
              <a:lnSpc>
                <a:spcPts val="1680"/>
              </a:lnSpc>
              <a:buFont typeface="Arial" panose="020B0604020202020204" pitchFamily="34" charset="0"/>
              <a:buChar char="•"/>
            </a:pPr>
            <a:r>
              <a:rPr lang="en-US" sz="1200" dirty="0">
                <a:solidFill>
                  <a:srgbClr val="101010"/>
                </a:solidFill>
                <a:latin typeface="General Sans" pitchFamily="34" charset="0"/>
                <a:ea typeface="General Sans" pitchFamily="34" charset="-122"/>
              </a:rPr>
              <a:t>What are the drivers to adoption of your product/service in this field?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41">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595312" y="1546837"/>
            <a:ext cx="1400175"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p>
          <a:p>
            <a:pPr marL="190500" indent="-190500" algn="l">
              <a:lnSpc>
                <a:spcPts val="1680"/>
              </a:lnSpc>
              <a:buSzPct val="100000"/>
              <a:buChar char="•"/>
            </a:pPr>
            <a:r>
              <a:rPr lang="en-US" sz="1200" dirty="0">
                <a:solidFill>
                  <a:srgbClr val="101010"/>
                </a:solidFill>
                <a:latin typeface="General Sans" pitchFamily="34" charset="0"/>
                <a:ea typeface="General Sans" pitchFamily="34" charset="-122"/>
              </a:rPr>
              <a:t>Milestone</a:t>
            </a:r>
            <a:endParaRPr lang="en-US" sz="1200" dirty="0"/>
          </a:p>
        </p:txBody>
      </p:sp>
      <p:sp>
        <p:nvSpPr>
          <p:cNvPr id="4" name="Text 1"/>
          <p:cNvSpPr/>
          <p:nvPr/>
        </p:nvSpPr>
        <p:spPr>
          <a:xfrm>
            <a:off x="2550240" y="1546836"/>
            <a:ext cx="1400175" cy="640035"/>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5" name="Text 2"/>
          <p:cNvSpPr/>
          <p:nvPr/>
        </p:nvSpPr>
        <p:spPr>
          <a:xfrm>
            <a:off x="4524500" y="1509782"/>
            <a:ext cx="1400175" cy="85338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7" name="Text 4"/>
          <p:cNvSpPr/>
          <p:nvPr/>
        </p:nvSpPr>
        <p:spPr>
          <a:xfrm>
            <a:off x="6599805" y="1527946"/>
            <a:ext cx="1400175" cy="1280071"/>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8" name="Text 5"/>
          <p:cNvSpPr/>
          <p:nvPr/>
        </p:nvSpPr>
        <p:spPr>
          <a:xfrm>
            <a:off x="476249" y="741587"/>
            <a:ext cx="733533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Explain where you are going and how it demonstrates momentum.</a:t>
            </a:r>
          </a:p>
          <a:p>
            <a:pPr algn="l">
              <a:lnSpc>
                <a:spcPts val="1680"/>
              </a:lnSpc>
            </a:pPr>
            <a:r>
              <a:rPr lang="en-US" sz="1200" dirty="0">
                <a:solidFill>
                  <a:srgbClr val="101010"/>
                </a:solidFill>
                <a:latin typeface="General Sans" pitchFamily="34" charset="0"/>
                <a:ea typeface="General Sans" pitchFamily="34" charset="-122"/>
              </a:rPr>
              <a:t>What is the cost of these milestones? What is the fundraising strategy to cover these costs?</a:t>
            </a:r>
            <a:endParaRPr lang="en-US" sz="1200" dirty="0"/>
          </a:p>
        </p:txBody>
      </p:sp>
      <p:sp>
        <p:nvSpPr>
          <p:cNvPr id="9" name="Text 6"/>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ROADMAP</a:t>
            </a:r>
            <a:endParaRPr lang="en-US" sz="1050" dirty="0"/>
          </a:p>
        </p:txBody>
      </p:sp>
      <p:sp>
        <p:nvSpPr>
          <p:cNvPr id="10" name="Shape 7"/>
          <p:cNvSpPr/>
          <p:nvPr/>
        </p:nvSpPr>
        <p:spPr>
          <a:xfrm>
            <a:off x="400" y="4570571"/>
            <a:ext cx="8670389" cy="0"/>
          </a:xfrm>
          <a:prstGeom prst="line">
            <a:avLst/>
          </a:prstGeom>
          <a:solidFill>
            <a:srgbClr val="F05521"/>
          </a:solidFill>
          <a:ln w="5292">
            <a:solidFill>
              <a:srgbClr val="004E7C"/>
            </a:solidFill>
            <a:prstDash val="solid"/>
            <a:headEnd type="none"/>
            <a:tailEnd type="triangle"/>
          </a:ln>
        </p:spPr>
        <p:txBody>
          <a:bodyPr/>
          <a:lstStyle/>
          <a:p>
            <a:endParaRPr lang="en-US"/>
          </a:p>
        </p:txBody>
      </p:sp>
      <p:sp>
        <p:nvSpPr>
          <p:cNvPr id="11" name="Shape 8"/>
          <p:cNvSpPr/>
          <p:nvPr/>
        </p:nvSpPr>
        <p:spPr>
          <a:xfrm rot="5400000">
            <a:off x="955538" y="3060348"/>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2" name="Shape 9"/>
          <p:cNvSpPr/>
          <p:nvPr/>
        </p:nvSpPr>
        <p:spPr>
          <a:xfrm rot="5400000">
            <a:off x="2889805" y="3060348"/>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4" name="Shape 11"/>
          <p:cNvSpPr/>
          <p:nvPr/>
        </p:nvSpPr>
        <p:spPr>
          <a:xfrm rot="5400000">
            <a:off x="4933112" y="3060347"/>
            <a:ext cx="3027022" cy="0"/>
          </a:xfrm>
          <a:prstGeom prst="line">
            <a:avLst/>
          </a:prstGeom>
          <a:solidFill>
            <a:srgbClr val="F05521"/>
          </a:solidFill>
          <a:ln w="5292">
            <a:solidFill>
              <a:srgbClr val="004E7C"/>
            </a:solidFill>
            <a:prstDash val="solid"/>
            <a:headEnd type="none"/>
            <a:tailEnd type="none"/>
          </a:ln>
        </p:spPr>
        <p:txBody>
          <a:bodyPr/>
          <a:lstStyle/>
          <a:p>
            <a:endParaRPr lang="en-US" dirty="0"/>
          </a:p>
        </p:txBody>
      </p:sp>
      <p:sp>
        <p:nvSpPr>
          <p:cNvPr id="15" name="Shape 12"/>
          <p:cNvSpPr/>
          <p:nvPr/>
        </p:nvSpPr>
        <p:spPr>
          <a:xfrm rot="5400000">
            <a:off x="-1038577" y="3060347"/>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6" name="Text 13"/>
          <p:cNvSpPr/>
          <p:nvPr/>
        </p:nvSpPr>
        <p:spPr>
          <a:xfrm>
            <a:off x="595312" y="4112881"/>
            <a:ext cx="1400175" cy="333375"/>
          </a:xfrm>
          <a:prstGeom prst="rect">
            <a:avLst/>
          </a:prstGeom>
          <a:noFill/>
          <a:ln/>
        </p:spPr>
        <p:txBody>
          <a:bodyPr wrap="square" lIns="0" tIns="0" rIns="0" bIns="0" rtlCol="0" anchor="b"/>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2026</a:t>
            </a:r>
            <a:endParaRPr lang="en-US" sz="1050" dirty="0"/>
          </a:p>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H1 (current)</a:t>
            </a:r>
            <a:endParaRPr lang="en-US" sz="1050" dirty="0"/>
          </a:p>
        </p:txBody>
      </p:sp>
      <p:sp>
        <p:nvSpPr>
          <p:cNvPr id="17" name="Text 14"/>
          <p:cNvSpPr/>
          <p:nvPr/>
        </p:nvSpPr>
        <p:spPr>
          <a:xfrm>
            <a:off x="2622230" y="4283515"/>
            <a:ext cx="1400175" cy="166688"/>
          </a:xfrm>
          <a:prstGeom prst="rect">
            <a:avLst/>
          </a:prstGeom>
          <a:noFill/>
          <a:ln/>
        </p:spPr>
        <p:txBody>
          <a:bodyPr wrap="square" lIns="0" tIns="0" rIns="0" bIns="0" rtlCol="0" anchor="b"/>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H2</a:t>
            </a:r>
            <a:endParaRPr lang="en-US" sz="1050" dirty="0"/>
          </a:p>
        </p:txBody>
      </p:sp>
      <p:sp>
        <p:nvSpPr>
          <p:cNvPr id="18" name="Text 15"/>
          <p:cNvSpPr/>
          <p:nvPr/>
        </p:nvSpPr>
        <p:spPr>
          <a:xfrm>
            <a:off x="4578872" y="4302012"/>
            <a:ext cx="1400175" cy="166688"/>
          </a:xfrm>
          <a:prstGeom prst="rect">
            <a:avLst/>
          </a:prstGeom>
          <a:noFill/>
          <a:ln/>
        </p:spPr>
        <p:txBody>
          <a:bodyPr wrap="square" lIns="0" tIns="0" rIns="0" bIns="0" rtlCol="0" anchor="b"/>
          <a:lstStyle/>
          <a:p>
            <a:pPr algn="l">
              <a:lnSpc>
                <a:spcPts val="1313"/>
              </a:lnSpc>
            </a:pPr>
            <a:endParaRPr lang="en-US" sz="1100" b="1" kern="0" spc="120" dirty="0">
              <a:solidFill>
                <a:srgbClr val="004E7C"/>
              </a:solidFill>
              <a:latin typeface="General Sans" pitchFamily="34" charset="0"/>
              <a:ea typeface="General Sans" pitchFamily="34" charset="-122"/>
              <a:cs typeface="General Sans" pitchFamily="34" charset="-120"/>
            </a:endParaRPr>
          </a:p>
          <a:p>
            <a:pPr algn="l">
              <a:lnSpc>
                <a:spcPts val="1313"/>
              </a:lnSpc>
            </a:pPr>
            <a:endParaRPr lang="en-US" sz="1100" b="1" kern="0" spc="120" dirty="0">
              <a:solidFill>
                <a:srgbClr val="004E7C"/>
              </a:solidFill>
              <a:latin typeface="General Sans" pitchFamily="34" charset="0"/>
              <a:ea typeface="General Sans" pitchFamily="34" charset="-122"/>
              <a:cs typeface="General Sans" pitchFamily="34" charset="-120"/>
            </a:endParaRPr>
          </a:p>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2027</a:t>
            </a:r>
          </a:p>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H1</a:t>
            </a:r>
            <a:endParaRPr lang="en-US" sz="1050" dirty="0"/>
          </a:p>
        </p:txBody>
      </p:sp>
      <p:sp>
        <p:nvSpPr>
          <p:cNvPr id="20" name="Text 17"/>
          <p:cNvSpPr/>
          <p:nvPr/>
        </p:nvSpPr>
        <p:spPr>
          <a:xfrm>
            <a:off x="6599804" y="4112881"/>
            <a:ext cx="1400175" cy="333375"/>
          </a:xfrm>
          <a:prstGeom prst="rect">
            <a:avLst/>
          </a:prstGeom>
          <a:noFill/>
          <a:ln/>
        </p:spPr>
        <p:txBody>
          <a:bodyPr wrap="square" lIns="0" tIns="0" rIns="0" bIns="0" rtlCol="0" anchor="b"/>
          <a:lstStyle/>
          <a:p>
            <a:pPr algn="l">
              <a:lnSpc>
                <a:spcPts val="1313"/>
              </a:lnSpc>
            </a:pPr>
            <a:endParaRPr lang="en-US" sz="1050" dirty="0"/>
          </a:p>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H2</a:t>
            </a:r>
            <a:endParaRPr lang="en-US" sz="1050" dirty="0"/>
          </a:p>
        </p:txBody>
      </p:sp>
      <p:sp>
        <p:nvSpPr>
          <p:cNvPr id="23" name="Text 20"/>
          <p:cNvSpPr/>
          <p:nvPr/>
        </p:nvSpPr>
        <p:spPr>
          <a:xfrm>
            <a:off x="558711" y="3114619"/>
            <a:ext cx="5654124" cy="166682"/>
          </a:xfrm>
          <a:prstGeom prst="rect">
            <a:avLst/>
          </a:prstGeom>
          <a:noFill/>
          <a:ln/>
        </p:spPr>
        <p:txBody>
          <a:bodyPr wrap="square" lIns="0" tIns="0" rIns="0" bIns="0" rtlCol="0" anchor="t"/>
          <a:lstStyle/>
          <a:p>
            <a:pPr>
              <a:lnSpc>
                <a:spcPts val="1125"/>
              </a:lnSpc>
            </a:pPr>
            <a:r>
              <a:rPr lang="en-US" sz="800" b="1" kern="0" spc="180" dirty="0">
                <a:solidFill>
                  <a:srgbClr val="101010"/>
                </a:solidFill>
                <a:latin typeface="General Sans" pitchFamily="34" charset="0"/>
                <a:ea typeface="General Sans" pitchFamily="34" charset="-122"/>
              </a:rPr>
              <a:t>FUNDRAISING (Grants, Revenue, Capital Raises)</a:t>
            </a:r>
            <a:endParaRPr lang="en-US" sz="750" dirty="0"/>
          </a:p>
        </p:txBody>
      </p:sp>
      <p:sp>
        <p:nvSpPr>
          <p:cNvPr id="24" name="Shape 21"/>
          <p:cNvSpPr/>
          <p:nvPr/>
        </p:nvSpPr>
        <p:spPr>
          <a:xfrm>
            <a:off x="531754" y="3341485"/>
            <a:ext cx="2110527" cy="47625"/>
          </a:xfrm>
          <a:prstGeom prst="roundRect">
            <a:avLst>
              <a:gd name="adj" fmla="val -1920000"/>
            </a:avLst>
          </a:prstGeom>
          <a:solidFill>
            <a:srgbClr val="004E7C"/>
          </a:solidFill>
          <a:ln/>
        </p:spPr>
        <p:txBody>
          <a:bodyPr/>
          <a:lstStyle/>
          <a:p>
            <a:endParaRPr lang="en-US"/>
          </a:p>
        </p:txBody>
      </p:sp>
      <p:sp>
        <p:nvSpPr>
          <p:cNvPr id="25" name="Text 2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6"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27" name="Text 8">
            <a:extLst>
              <a:ext uri="{FF2B5EF4-FFF2-40B4-BE49-F238E27FC236}">
                <a16:creationId xmlns:a16="http://schemas.microsoft.com/office/drawing/2014/main" id="{A9C69D7D-57A8-ADA2-4DF7-FD499FFACBE9}"/>
              </a:ext>
            </a:extLst>
          </p:cNvPr>
          <p:cNvSpPr/>
          <p:nvPr/>
        </p:nvSpPr>
        <p:spPr>
          <a:xfrm>
            <a:off x="476250" y="4644648"/>
            <a:ext cx="6583669"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Key R&amp;D milestones for Life Science (NIH) and General/IT (NASA).</a:t>
            </a:r>
          </a:p>
          <a:p>
            <a:pPr algn="l">
              <a:lnSpc>
                <a:spcPts val="1000"/>
              </a:lnSpc>
            </a:pPr>
            <a:r>
              <a:rPr lang="en-US" sz="1000" dirty="0">
                <a:solidFill>
                  <a:srgbClr val="101010"/>
                </a:solidFill>
                <a:latin typeface="General Sans" pitchFamily="34" charset="0"/>
                <a:ea typeface="General Sans" pitchFamily="34" charset="-122"/>
              </a:rPr>
              <a:t>TRL descriptions: </a:t>
            </a:r>
            <a:r>
              <a:rPr lang="en-US" sz="800" dirty="0">
                <a:solidFill>
                  <a:srgbClr val="101010"/>
                </a:solidFill>
                <a:latin typeface="General Sans" pitchFamily="34" charset="0"/>
                <a:ea typeface="General Sans" pitchFamily="34" charset="-122"/>
                <a:hlinkClick r:id="rId4"/>
              </a:rPr>
              <a:t>https://docs.google.com/spreadsheets/d/1MFY43AvQyJPbmwDdEmNfdfWA0mNU8RCu/edit?gid=779998756#gid=779998756</a:t>
            </a:r>
            <a:r>
              <a:rPr lang="en-US" sz="800" dirty="0">
                <a:solidFill>
                  <a:srgbClr val="101010"/>
                </a:solidFill>
                <a:latin typeface="General Sans" pitchFamily="34" charset="0"/>
                <a:ea typeface="General Sans" pitchFamily="34" charset="-122"/>
              </a:rPr>
              <a:t> </a:t>
            </a:r>
            <a:endParaRPr lang="en-US" sz="1200" dirty="0"/>
          </a:p>
        </p:txBody>
      </p:sp>
      <p:sp>
        <p:nvSpPr>
          <p:cNvPr id="28" name="Text 0">
            <a:extLst>
              <a:ext uri="{FF2B5EF4-FFF2-40B4-BE49-F238E27FC236}">
                <a16:creationId xmlns:a16="http://schemas.microsoft.com/office/drawing/2014/main" id="{88F74CA9-3D33-0D26-4507-2CC7BB0B4477}"/>
              </a:ext>
            </a:extLst>
          </p:cNvPr>
          <p:cNvSpPr/>
          <p:nvPr/>
        </p:nvSpPr>
        <p:spPr>
          <a:xfrm>
            <a:off x="550315" y="3438720"/>
            <a:ext cx="1797551"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a:p>
            <a:pPr algn="l">
              <a:lnSpc>
                <a:spcPts val="1680"/>
              </a:lnSpc>
              <a:buSzPct val="100000"/>
            </a:pPr>
            <a:endParaRPr lang="en-US" sz="1200" dirty="0"/>
          </a:p>
        </p:txBody>
      </p:sp>
      <p:sp>
        <p:nvSpPr>
          <p:cNvPr id="29" name="Text 0">
            <a:extLst>
              <a:ext uri="{FF2B5EF4-FFF2-40B4-BE49-F238E27FC236}">
                <a16:creationId xmlns:a16="http://schemas.microsoft.com/office/drawing/2014/main" id="{37F9F963-56CF-63B4-6931-1DEBED466DB6}"/>
              </a:ext>
            </a:extLst>
          </p:cNvPr>
          <p:cNvSpPr/>
          <p:nvPr/>
        </p:nvSpPr>
        <p:spPr>
          <a:xfrm>
            <a:off x="4549139" y="3443596"/>
            <a:ext cx="1721658"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
        <p:nvSpPr>
          <p:cNvPr id="30" name="Text 0">
            <a:extLst>
              <a:ext uri="{FF2B5EF4-FFF2-40B4-BE49-F238E27FC236}">
                <a16:creationId xmlns:a16="http://schemas.microsoft.com/office/drawing/2014/main" id="{BCF11155-AEA5-B36C-661A-62D12C12CEE7}"/>
              </a:ext>
            </a:extLst>
          </p:cNvPr>
          <p:cNvSpPr/>
          <p:nvPr/>
        </p:nvSpPr>
        <p:spPr>
          <a:xfrm>
            <a:off x="2551709" y="3438720"/>
            <a:ext cx="1730420"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
        <p:nvSpPr>
          <p:cNvPr id="31" name="Text 0">
            <a:extLst>
              <a:ext uri="{FF2B5EF4-FFF2-40B4-BE49-F238E27FC236}">
                <a16:creationId xmlns:a16="http://schemas.microsoft.com/office/drawing/2014/main" id="{1DFBDABC-F71B-E5E5-F8C4-6A43293B86AB}"/>
              </a:ext>
            </a:extLst>
          </p:cNvPr>
          <p:cNvSpPr/>
          <p:nvPr/>
        </p:nvSpPr>
        <p:spPr>
          <a:xfrm>
            <a:off x="6622447" y="3443596"/>
            <a:ext cx="1770438" cy="426690"/>
          </a:xfrm>
          <a:prstGeom prst="rect">
            <a:avLst/>
          </a:prstGeom>
          <a:noFill/>
          <a:ln/>
        </p:spPr>
        <p:txBody>
          <a:bodyPr wrap="square" lIns="0" tIns="0" rIns="0" bIns="0" rtlCol="0" anchor="t"/>
          <a:lstStyle/>
          <a:p>
            <a:pPr marL="190500" indent="-190500">
              <a:lnSpc>
                <a:spcPts val="1680"/>
              </a:lnSpc>
              <a:buSzPct val="100000"/>
              <a:buFontTx/>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a:extLst>
            <a:ext uri="{FF2B5EF4-FFF2-40B4-BE49-F238E27FC236}">
              <a16:creationId xmlns:a16="http://schemas.microsoft.com/office/drawing/2014/main" id="{C382F48A-35CE-F4DD-0164-2980D4DF5BB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7AE740BF-2EA4-A91F-4B50-641B2EDA5113}"/>
              </a:ext>
            </a:extLst>
          </p:cNvPr>
          <p:cNvSpPr/>
          <p:nvPr/>
        </p:nvSpPr>
        <p:spPr>
          <a:xfrm>
            <a:off x="595312" y="1546837"/>
            <a:ext cx="1400175"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p>
          <a:p>
            <a:pPr marL="190500" indent="-190500" algn="l">
              <a:lnSpc>
                <a:spcPts val="1680"/>
              </a:lnSpc>
              <a:buSzPct val="100000"/>
              <a:buChar char="•"/>
            </a:pPr>
            <a:r>
              <a:rPr lang="en-US" sz="1200" dirty="0">
                <a:solidFill>
                  <a:srgbClr val="101010"/>
                </a:solidFill>
                <a:latin typeface="General Sans" pitchFamily="34" charset="0"/>
                <a:ea typeface="General Sans" pitchFamily="34" charset="-122"/>
              </a:rPr>
              <a:t>Milestone</a:t>
            </a:r>
            <a:endParaRPr lang="en-US" sz="1200" dirty="0"/>
          </a:p>
        </p:txBody>
      </p:sp>
      <p:sp>
        <p:nvSpPr>
          <p:cNvPr id="4" name="Text 1">
            <a:extLst>
              <a:ext uri="{FF2B5EF4-FFF2-40B4-BE49-F238E27FC236}">
                <a16:creationId xmlns:a16="http://schemas.microsoft.com/office/drawing/2014/main" id="{11BF5B37-F041-CD9D-24F7-464941807C77}"/>
              </a:ext>
            </a:extLst>
          </p:cNvPr>
          <p:cNvSpPr/>
          <p:nvPr/>
        </p:nvSpPr>
        <p:spPr>
          <a:xfrm>
            <a:off x="2550240" y="1546836"/>
            <a:ext cx="1400175" cy="640035"/>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5" name="Text 2">
            <a:extLst>
              <a:ext uri="{FF2B5EF4-FFF2-40B4-BE49-F238E27FC236}">
                <a16:creationId xmlns:a16="http://schemas.microsoft.com/office/drawing/2014/main" id="{87A019F8-1274-28C1-EAA5-F8B2CA0F08D6}"/>
              </a:ext>
            </a:extLst>
          </p:cNvPr>
          <p:cNvSpPr/>
          <p:nvPr/>
        </p:nvSpPr>
        <p:spPr>
          <a:xfrm>
            <a:off x="4524500" y="1509782"/>
            <a:ext cx="1400175" cy="85338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7" name="Text 4">
            <a:extLst>
              <a:ext uri="{FF2B5EF4-FFF2-40B4-BE49-F238E27FC236}">
                <a16:creationId xmlns:a16="http://schemas.microsoft.com/office/drawing/2014/main" id="{8998D657-E452-ECC8-8D78-52FA40EAE14D}"/>
              </a:ext>
            </a:extLst>
          </p:cNvPr>
          <p:cNvSpPr/>
          <p:nvPr/>
        </p:nvSpPr>
        <p:spPr>
          <a:xfrm>
            <a:off x="6599805" y="1527946"/>
            <a:ext cx="1400175" cy="1280071"/>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Milestone</a:t>
            </a:r>
            <a:endParaRPr lang="en-US" sz="1200" dirty="0"/>
          </a:p>
        </p:txBody>
      </p:sp>
      <p:sp>
        <p:nvSpPr>
          <p:cNvPr id="8" name="Text 5">
            <a:extLst>
              <a:ext uri="{FF2B5EF4-FFF2-40B4-BE49-F238E27FC236}">
                <a16:creationId xmlns:a16="http://schemas.microsoft.com/office/drawing/2014/main" id="{A1130A80-0693-F350-5D10-DCC6A59ABE43}"/>
              </a:ext>
            </a:extLst>
          </p:cNvPr>
          <p:cNvSpPr/>
          <p:nvPr/>
        </p:nvSpPr>
        <p:spPr>
          <a:xfrm>
            <a:off x="476249" y="741587"/>
            <a:ext cx="733533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Explain where you are going and how it demonstrates momentum.</a:t>
            </a:r>
          </a:p>
          <a:p>
            <a:pPr algn="l">
              <a:lnSpc>
                <a:spcPts val="1680"/>
              </a:lnSpc>
            </a:pPr>
            <a:r>
              <a:rPr lang="en-US" sz="1200" dirty="0">
                <a:solidFill>
                  <a:srgbClr val="101010"/>
                </a:solidFill>
                <a:latin typeface="General Sans" pitchFamily="34" charset="0"/>
                <a:ea typeface="General Sans" pitchFamily="34" charset="-122"/>
              </a:rPr>
              <a:t>What is the cost of these milestones? What is the fundraising strategy to cover these costs?</a:t>
            </a:r>
            <a:endParaRPr lang="en-US" sz="1200" dirty="0"/>
          </a:p>
        </p:txBody>
      </p:sp>
      <p:sp>
        <p:nvSpPr>
          <p:cNvPr id="9" name="Text 6">
            <a:extLst>
              <a:ext uri="{FF2B5EF4-FFF2-40B4-BE49-F238E27FC236}">
                <a16:creationId xmlns:a16="http://schemas.microsoft.com/office/drawing/2014/main" id="{87DB6DAA-09A5-5A69-2734-CA470E6A36B8}"/>
              </a:ext>
            </a:extLst>
          </p:cNvPr>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ROADMAP</a:t>
            </a:r>
            <a:endParaRPr lang="en-US" sz="1050" dirty="0"/>
          </a:p>
        </p:txBody>
      </p:sp>
      <p:sp>
        <p:nvSpPr>
          <p:cNvPr id="10" name="Shape 7">
            <a:extLst>
              <a:ext uri="{FF2B5EF4-FFF2-40B4-BE49-F238E27FC236}">
                <a16:creationId xmlns:a16="http://schemas.microsoft.com/office/drawing/2014/main" id="{370BBACA-C805-1629-A351-A44CB7348AF4}"/>
              </a:ext>
            </a:extLst>
          </p:cNvPr>
          <p:cNvSpPr/>
          <p:nvPr/>
        </p:nvSpPr>
        <p:spPr>
          <a:xfrm>
            <a:off x="400" y="4570571"/>
            <a:ext cx="8670389" cy="0"/>
          </a:xfrm>
          <a:prstGeom prst="line">
            <a:avLst/>
          </a:prstGeom>
          <a:solidFill>
            <a:srgbClr val="F05521"/>
          </a:solidFill>
          <a:ln w="5292">
            <a:solidFill>
              <a:srgbClr val="004E7C"/>
            </a:solidFill>
            <a:prstDash val="solid"/>
            <a:headEnd type="none"/>
            <a:tailEnd type="triangle"/>
          </a:ln>
        </p:spPr>
        <p:txBody>
          <a:bodyPr/>
          <a:lstStyle/>
          <a:p>
            <a:endParaRPr lang="en-US"/>
          </a:p>
        </p:txBody>
      </p:sp>
      <p:sp>
        <p:nvSpPr>
          <p:cNvPr id="11" name="Shape 8">
            <a:extLst>
              <a:ext uri="{FF2B5EF4-FFF2-40B4-BE49-F238E27FC236}">
                <a16:creationId xmlns:a16="http://schemas.microsoft.com/office/drawing/2014/main" id="{A9A67A0E-9E36-8CD2-EF89-22DD63E18A4E}"/>
              </a:ext>
            </a:extLst>
          </p:cNvPr>
          <p:cNvSpPr/>
          <p:nvPr/>
        </p:nvSpPr>
        <p:spPr>
          <a:xfrm rot="5400000">
            <a:off x="955538" y="3060348"/>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2" name="Shape 9">
            <a:extLst>
              <a:ext uri="{FF2B5EF4-FFF2-40B4-BE49-F238E27FC236}">
                <a16:creationId xmlns:a16="http://schemas.microsoft.com/office/drawing/2014/main" id="{5A47556A-1088-4271-C965-6951E78A98B1}"/>
              </a:ext>
            </a:extLst>
          </p:cNvPr>
          <p:cNvSpPr/>
          <p:nvPr/>
        </p:nvSpPr>
        <p:spPr>
          <a:xfrm rot="5400000">
            <a:off x="2889805" y="3060348"/>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4" name="Shape 11">
            <a:extLst>
              <a:ext uri="{FF2B5EF4-FFF2-40B4-BE49-F238E27FC236}">
                <a16:creationId xmlns:a16="http://schemas.microsoft.com/office/drawing/2014/main" id="{345FF6EA-28D4-495E-0AE5-4A6617748AAC}"/>
              </a:ext>
            </a:extLst>
          </p:cNvPr>
          <p:cNvSpPr/>
          <p:nvPr/>
        </p:nvSpPr>
        <p:spPr>
          <a:xfrm rot="5400000">
            <a:off x="4933112" y="3060347"/>
            <a:ext cx="3027022" cy="0"/>
          </a:xfrm>
          <a:prstGeom prst="line">
            <a:avLst/>
          </a:prstGeom>
          <a:solidFill>
            <a:srgbClr val="F05521"/>
          </a:solidFill>
          <a:ln w="5292">
            <a:solidFill>
              <a:srgbClr val="004E7C"/>
            </a:solidFill>
            <a:prstDash val="solid"/>
            <a:headEnd type="none"/>
            <a:tailEnd type="none"/>
          </a:ln>
        </p:spPr>
        <p:txBody>
          <a:bodyPr/>
          <a:lstStyle/>
          <a:p>
            <a:endParaRPr lang="en-US" dirty="0"/>
          </a:p>
        </p:txBody>
      </p:sp>
      <p:sp>
        <p:nvSpPr>
          <p:cNvPr id="15" name="Shape 12">
            <a:extLst>
              <a:ext uri="{FF2B5EF4-FFF2-40B4-BE49-F238E27FC236}">
                <a16:creationId xmlns:a16="http://schemas.microsoft.com/office/drawing/2014/main" id="{8307772E-7110-056B-479F-23F7DF071B14}"/>
              </a:ext>
            </a:extLst>
          </p:cNvPr>
          <p:cNvSpPr/>
          <p:nvPr/>
        </p:nvSpPr>
        <p:spPr>
          <a:xfrm rot="5400000">
            <a:off x="-1038577" y="3060347"/>
            <a:ext cx="3027022"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6" name="Text 13">
            <a:extLst>
              <a:ext uri="{FF2B5EF4-FFF2-40B4-BE49-F238E27FC236}">
                <a16:creationId xmlns:a16="http://schemas.microsoft.com/office/drawing/2014/main" id="{5BFECA19-B839-E29B-BF4B-889D2ABAAA9B}"/>
              </a:ext>
            </a:extLst>
          </p:cNvPr>
          <p:cNvSpPr/>
          <p:nvPr/>
        </p:nvSpPr>
        <p:spPr>
          <a:xfrm>
            <a:off x="595312" y="4112881"/>
            <a:ext cx="1400175" cy="333375"/>
          </a:xfrm>
          <a:prstGeom prst="rect">
            <a:avLst/>
          </a:prstGeom>
          <a:noFill/>
          <a:ln/>
        </p:spPr>
        <p:txBody>
          <a:bodyPr wrap="square" lIns="0" tIns="0" rIns="0" bIns="0" rtlCol="0" anchor="b"/>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2028</a:t>
            </a:r>
            <a:endParaRPr lang="en-US" sz="1050" dirty="0"/>
          </a:p>
        </p:txBody>
      </p:sp>
      <p:sp>
        <p:nvSpPr>
          <p:cNvPr id="17" name="Text 14">
            <a:extLst>
              <a:ext uri="{FF2B5EF4-FFF2-40B4-BE49-F238E27FC236}">
                <a16:creationId xmlns:a16="http://schemas.microsoft.com/office/drawing/2014/main" id="{D085ED1E-84D6-1C33-CA05-96C2E25BC98A}"/>
              </a:ext>
            </a:extLst>
          </p:cNvPr>
          <p:cNvSpPr/>
          <p:nvPr/>
        </p:nvSpPr>
        <p:spPr>
          <a:xfrm>
            <a:off x="2622230" y="4283515"/>
            <a:ext cx="1400175" cy="166688"/>
          </a:xfrm>
          <a:prstGeom prst="rect">
            <a:avLst/>
          </a:prstGeom>
          <a:noFill/>
          <a:ln/>
        </p:spPr>
        <p:txBody>
          <a:bodyPr wrap="square" lIns="0" tIns="0" rIns="0" bIns="0" rtlCol="0" anchor="b"/>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2029</a:t>
            </a:r>
            <a:endParaRPr lang="en-US" sz="1050" dirty="0"/>
          </a:p>
        </p:txBody>
      </p:sp>
      <p:sp>
        <p:nvSpPr>
          <p:cNvPr id="18" name="Text 15">
            <a:extLst>
              <a:ext uri="{FF2B5EF4-FFF2-40B4-BE49-F238E27FC236}">
                <a16:creationId xmlns:a16="http://schemas.microsoft.com/office/drawing/2014/main" id="{33F44BF3-CC91-8ACC-03AB-E86CA9A43A3D}"/>
              </a:ext>
            </a:extLst>
          </p:cNvPr>
          <p:cNvSpPr/>
          <p:nvPr/>
        </p:nvSpPr>
        <p:spPr>
          <a:xfrm>
            <a:off x="4578872" y="4302012"/>
            <a:ext cx="1400175" cy="166688"/>
          </a:xfrm>
          <a:prstGeom prst="rect">
            <a:avLst/>
          </a:prstGeom>
          <a:noFill/>
          <a:ln/>
        </p:spPr>
        <p:txBody>
          <a:bodyPr wrap="square" lIns="0" tIns="0" rIns="0" bIns="0" rtlCol="0" anchor="b"/>
          <a:lstStyle/>
          <a:p>
            <a:pPr algn="l">
              <a:lnSpc>
                <a:spcPts val="1313"/>
              </a:lnSpc>
            </a:pPr>
            <a:endParaRPr lang="en-US" sz="1100" b="1" kern="0" spc="120" dirty="0">
              <a:solidFill>
                <a:srgbClr val="004E7C"/>
              </a:solidFill>
              <a:latin typeface="General Sans" pitchFamily="34" charset="0"/>
              <a:ea typeface="General Sans" pitchFamily="34" charset="-122"/>
              <a:cs typeface="General Sans" pitchFamily="34" charset="-120"/>
            </a:endParaRPr>
          </a:p>
          <a:p>
            <a:pPr algn="l">
              <a:lnSpc>
                <a:spcPts val="1313"/>
              </a:lnSpc>
            </a:pPr>
            <a:endParaRPr lang="en-US" sz="1100" b="1" kern="0" spc="120" dirty="0">
              <a:solidFill>
                <a:srgbClr val="004E7C"/>
              </a:solidFill>
              <a:latin typeface="General Sans" pitchFamily="34" charset="0"/>
              <a:ea typeface="General Sans" pitchFamily="34" charset="-122"/>
              <a:cs typeface="General Sans" pitchFamily="34" charset="-120"/>
            </a:endParaRPr>
          </a:p>
          <a:p>
            <a:pPr algn="l">
              <a:lnSpc>
                <a:spcPts val="1313"/>
              </a:lnSpc>
            </a:pPr>
            <a:endParaRPr lang="en-US" sz="1100" b="1" kern="0" spc="120" dirty="0">
              <a:solidFill>
                <a:srgbClr val="004E7C"/>
              </a:solidFill>
              <a:latin typeface="General Sans" pitchFamily="34" charset="0"/>
              <a:ea typeface="General Sans" pitchFamily="34" charset="-122"/>
              <a:cs typeface="General Sans" pitchFamily="34" charset="-120"/>
            </a:endParaRPr>
          </a:p>
          <a:p>
            <a:pPr algn="l">
              <a:lnSpc>
                <a:spcPts val="1313"/>
              </a:lnSpc>
            </a:pPr>
            <a:r>
              <a:rPr lang="en-US" sz="1100" b="1" kern="0" spc="120" dirty="0">
                <a:solidFill>
                  <a:srgbClr val="004E7C"/>
                </a:solidFill>
                <a:latin typeface="General Sans" pitchFamily="34" charset="0"/>
                <a:ea typeface="General Sans" pitchFamily="34" charset="-122"/>
              </a:rPr>
              <a:t>2030</a:t>
            </a:r>
            <a:endParaRPr lang="en-US" sz="1050" dirty="0"/>
          </a:p>
        </p:txBody>
      </p:sp>
      <p:sp>
        <p:nvSpPr>
          <p:cNvPr id="20" name="Text 17">
            <a:extLst>
              <a:ext uri="{FF2B5EF4-FFF2-40B4-BE49-F238E27FC236}">
                <a16:creationId xmlns:a16="http://schemas.microsoft.com/office/drawing/2014/main" id="{400BD7F6-8A11-2D96-4B88-0E44405F3033}"/>
              </a:ext>
            </a:extLst>
          </p:cNvPr>
          <p:cNvSpPr/>
          <p:nvPr/>
        </p:nvSpPr>
        <p:spPr>
          <a:xfrm>
            <a:off x="6599804" y="4112881"/>
            <a:ext cx="1400175" cy="333375"/>
          </a:xfrm>
          <a:prstGeom prst="rect">
            <a:avLst/>
          </a:prstGeom>
          <a:noFill/>
          <a:ln/>
        </p:spPr>
        <p:txBody>
          <a:bodyPr wrap="square" lIns="0" tIns="0" rIns="0" bIns="0" rtlCol="0" anchor="b"/>
          <a:lstStyle/>
          <a:p>
            <a:pPr algn="l">
              <a:lnSpc>
                <a:spcPts val="1313"/>
              </a:lnSpc>
            </a:pPr>
            <a:endParaRPr lang="en-US" sz="1050" dirty="0"/>
          </a:p>
          <a:p>
            <a:pPr algn="l">
              <a:lnSpc>
                <a:spcPts val="1313"/>
              </a:lnSpc>
            </a:pPr>
            <a:r>
              <a:rPr lang="en-US" sz="1100" b="1" kern="0" spc="120" dirty="0">
                <a:solidFill>
                  <a:srgbClr val="004E7C"/>
                </a:solidFill>
                <a:latin typeface="General Sans" pitchFamily="34" charset="0"/>
                <a:ea typeface="General Sans" pitchFamily="34" charset="-122"/>
              </a:rPr>
              <a:t>2031+</a:t>
            </a:r>
            <a:endParaRPr lang="en-US" sz="1050" dirty="0"/>
          </a:p>
        </p:txBody>
      </p:sp>
      <p:sp>
        <p:nvSpPr>
          <p:cNvPr id="23" name="Text 20">
            <a:extLst>
              <a:ext uri="{FF2B5EF4-FFF2-40B4-BE49-F238E27FC236}">
                <a16:creationId xmlns:a16="http://schemas.microsoft.com/office/drawing/2014/main" id="{495518D0-3C21-5B8B-89BA-FB9ED1D20990}"/>
              </a:ext>
            </a:extLst>
          </p:cNvPr>
          <p:cNvSpPr/>
          <p:nvPr/>
        </p:nvSpPr>
        <p:spPr>
          <a:xfrm>
            <a:off x="558711" y="3114619"/>
            <a:ext cx="5654124" cy="166682"/>
          </a:xfrm>
          <a:prstGeom prst="rect">
            <a:avLst/>
          </a:prstGeom>
          <a:noFill/>
          <a:ln/>
        </p:spPr>
        <p:txBody>
          <a:bodyPr wrap="square" lIns="0" tIns="0" rIns="0" bIns="0" rtlCol="0" anchor="t"/>
          <a:lstStyle/>
          <a:p>
            <a:pPr>
              <a:lnSpc>
                <a:spcPts val="1125"/>
              </a:lnSpc>
            </a:pPr>
            <a:r>
              <a:rPr lang="en-US" sz="800" b="1" kern="0" spc="180" dirty="0">
                <a:solidFill>
                  <a:srgbClr val="101010"/>
                </a:solidFill>
                <a:latin typeface="General Sans" pitchFamily="34" charset="0"/>
                <a:ea typeface="General Sans" pitchFamily="34" charset="-122"/>
              </a:rPr>
              <a:t>FUNDRAISING (Grants, Revenue, Capital Raises)</a:t>
            </a:r>
            <a:endParaRPr lang="en-US" sz="750" dirty="0"/>
          </a:p>
        </p:txBody>
      </p:sp>
      <p:sp>
        <p:nvSpPr>
          <p:cNvPr id="24" name="Shape 21">
            <a:extLst>
              <a:ext uri="{FF2B5EF4-FFF2-40B4-BE49-F238E27FC236}">
                <a16:creationId xmlns:a16="http://schemas.microsoft.com/office/drawing/2014/main" id="{74FCB9C6-514A-177A-88F9-178FE863A5AF}"/>
              </a:ext>
            </a:extLst>
          </p:cNvPr>
          <p:cNvSpPr/>
          <p:nvPr/>
        </p:nvSpPr>
        <p:spPr>
          <a:xfrm>
            <a:off x="531754" y="3341485"/>
            <a:ext cx="2110527" cy="47625"/>
          </a:xfrm>
          <a:prstGeom prst="roundRect">
            <a:avLst>
              <a:gd name="adj" fmla="val -1920000"/>
            </a:avLst>
          </a:prstGeom>
          <a:solidFill>
            <a:srgbClr val="004E7C"/>
          </a:solidFill>
          <a:ln/>
        </p:spPr>
        <p:txBody>
          <a:bodyPr/>
          <a:lstStyle/>
          <a:p>
            <a:endParaRPr lang="en-US"/>
          </a:p>
        </p:txBody>
      </p:sp>
      <p:sp>
        <p:nvSpPr>
          <p:cNvPr id="25" name="Text 22">
            <a:extLst>
              <a:ext uri="{FF2B5EF4-FFF2-40B4-BE49-F238E27FC236}">
                <a16:creationId xmlns:a16="http://schemas.microsoft.com/office/drawing/2014/main" id="{7DED84A9-EA01-8D0B-0A57-67D8DAB50A21}"/>
              </a:ext>
            </a:extLst>
          </p:cNvPr>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6" name="Image 0" descr="https://pitch-assets-ccb95893-de3f-4266-973c-20049231b248.s3.eu-west-1.amazonaws.com/311536be-bccc-4658-a5c9-01fceec6cc49?pitch-bytes=64237&amp;pitch-content-type=image%2Fpng">
            <a:extLst>
              <a:ext uri="{FF2B5EF4-FFF2-40B4-BE49-F238E27FC236}">
                <a16:creationId xmlns:a16="http://schemas.microsoft.com/office/drawing/2014/main" id="{9CB95A1E-6DDF-5CED-BA43-A0CCFEDF0D19}"/>
              </a:ext>
            </a:extLst>
          </p:cNvPr>
          <p:cNvPicPr>
            <a:picLocks noChangeAspect="1"/>
          </p:cNvPicPr>
          <p:nvPr/>
        </p:nvPicPr>
        <p:blipFill>
          <a:blip r:embed="rId3"/>
          <a:srcRect/>
          <a:stretch/>
        </p:blipFill>
        <p:spPr>
          <a:xfrm>
            <a:off x="8337502" y="4800361"/>
            <a:ext cx="728508" cy="285952"/>
          </a:xfrm>
          <a:prstGeom prst="rect">
            <a:avLst/>
          </a:prstGeom>
        </p:spPr>
      </p:pic>
      <p:sp>
        <p:nvSpPr>
          <p:cNvPr id="27" name="Text 8">
            <a:extLst>
              <a:ext uri="{FF2B5EF4-FFF2-40B4-BE49-F238E27FC236}">
                <a16:creationId xmlns:a16="http://schemas.microsoft.com/office/drawing/2014/main" id="{49B24D0D-F563-0E98-CE8F-E32B8E864375}"/>
              </a:ext>
            </a:extLst>
          </p:cNvPr>
          <p:cNvSpPr/>
          <p:nvPr/>
        </p:nvSpPr>
        <p:spPr>
          <a:xfrm>
            <a:off x="476250" y="4644648"/>
            <a:ext cx="6583669"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Key R&amp;D milestones for Life Science (NIH) and General/IT (NASA).</a:t>
            </a:r>
          </a:p>
          <a:p>
            <a:pPr algn="l">
              <a:lnSpc>
                <a:spcPts val="1000"/>
              </a:lnSpc>
            </a:pPr>
            <a:r>
              <a:rPr lang="en-US" sz="1000" dirty="0">
                <a:solidFill>
                  <a:srgbClr val="101010"/>
                </a:solidFill>
                <a:latin typeface="General Sans" pitchFamily="34" charset="0"/>
                <a:ea typeface="General Sans" pitchFamily="34" charset="-122"/>
              </a:rPr>
              <a:t>TRL descriptions: </a:t>
            </a:r>
            <a:r>
              <a:rPr lang="en-US" sz="800" dirty="0">
                <a:solidFill>
                  <a:srgbClr val="101010"/>
                </a:solidFill>
                <a:latin typeface="General Sans" pitchFamily="34" charset="0"/>
                <a:ea typeface="General Sans" pitchFamily="34" charset="-122"/>
                <a:hlinkClick r:id="rId4"/>
              </a:rPr>
              <a:t>https://docs.google.com/spreadsheets/d/1MFY43AvQyJPbmwDdEmNfdfWA0mNU8RCu/edit?gid=779998756#gid=779998756</a:t>
            </a:r>
            <a:r>
              <a:rPr lang="en-US" sz="800" dirty="0">
                <a:solidFill>
                  <a:srgbClr val="101010"/>
                </a:solidFill>
                <a:latin typeface="General Sans" pitchFamily="34" charset="0"/>
                <a:ea typeface="General Sans" pitchFamily="34" charset="-122"/>
              </a:rPr>
              <a:t> </a:t>
            </a:r>
            <a:endParaRPr lang="en-US" sz="1200" dirty="0"/>
          </a:p>
        </p:txBody>
      </p:sp>
      <p:sp>
        <p:nvSpPr>
          <p:cNvPr id="28" name="Text 0">
            <a:extLst>
              <a:ext uri="{FF2B5EF4-FFF2-40B4-BE49-F238E27FC236}">
                <a16:creationId xmlns:a16="http://schemas.microsoft.com/office/drawing/2014/main" id="{80EAD88B-A51B-7FA4-C56A-BDF129A7F0BE}"/>
              </a:ext>
            </a:extLst>
          </p:cNvPr>
          <p:cNvSpPr/>
          <p:nvPr/>
        </p:nvSpPr>
        <p:spPr>
          <a:xfrm>
            <a:off x="550315" y="3438720"/>
            <a:ext cx="1797551"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a:p>
            <a:pPr algn="l">
              <a:lnSpc>
                <a:spcPts val="1680"/>
              </a:lnSpc>
              <a:buSzPct val="100000"/>
            </a:pPr>
            <a:endParaRPr lang="en-US" sz="1200" dirty="0"/>
          </a:p>
        </p:txBody>
      </p:sp>
      <p:sp>
        <p:nvSpPr>
          <p:cNvPr id="29" name="Text 0">
            <a:extLst>
              <a:ext uri="{FF2B5EF4-FFF2-40B4-BE49-F238E27FC236}">
                <a16:creationId xmlns:a16="http://schemas.microsoft.com/office/drawing/2014/main" id="{1ACA4FE8-0633-F1AC-35F1-F185F2552452}"/>
              </a:ext>
            </a:extLst>
          </p:cNvPr>
          <p:cNvSpPr/>
          <p:nvPr/>
        </p:nvSpPr>
        <p:spPr>
          <a:xfrm>
            <a:off x="4549139" y="3443596"/>
            <a:ext cx="1721658"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
        <p:nvSpPr>
          <p:cNvPr id="30" name="Text 0">
            <a:extLst>
              <a:ext uri="{FF2B5EF4-FFF2-40B4-BE49-F238E27FC236}">
                <a16:creationId xmlns:a16="http://schemas.microsoft.com/office/drawing/2014/main" id="{362841D7-8888-07E9-DC38-BB38112CEB29}"/>
              </a:ext>
            </a:extLst>
          </p:cNvPr>
          <p:cNvSpPr/>
          <p:nvPr/>
        </p:nvSpPr>
        <p:spPr>
          <a:xfrm>
            <a:off x="2551709" y="3438720"/>
            <a:ext cx="1730420" cy="426690"/>
          </a:xfrm>
          <a:prstGeom prst="rect">
            <a:avLst/>
          </a:prstGeom>
          <a:noFill/>
          <a:ln/>
        </p:spPr>
        <p:txBody>
          <a:bodyPr wrap="square" lIns="0" tIns="0" rIns="0" bIns="0" rtlCol="0" anchor="t"/>
          <a:lstStyle/>
          <a:p>
            <a:pPr marL="190500" indent="-190500" algn="l">
              <a:lnSpc>
                <a:spcPts val="1680"/>
              </a:lnSpc>
              <a:buSzPct val="100000"/>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
        <p:nvSpPr>
          <p:cNvPr id="31" name="Text 0">
            <a:extLst>
              <a:ext uri="{FF2B5EF4-FFF2-40B4-BE49-F238E27FC236}">
                <a16:creationId xmlns:a16="http://schemas.microsoft.com/office/drawing/2014/main" id="{42140CE5-C198-1B25-69E0-4E0C9CA4EB68}"/>
              </a:ext>
            </a:extLst>
          </p:cNvPr>
          <p:cNvSpPr/>
          <p:nvPr/>
        </p:nvSpPr>
        <p:spPr>
          <a:xfrm>
            <a:off x="6622447" y="3443596"/>
            <a:ext cx="1770438" cy="426690"/>
          </a:xfrm>
          <a:prstGeom prst="rect">
            <a:avLst/>
          </a:prstGeom>
          <a:noFill/>
          <a:ln/>
        </p:spPr>
        <p:txBody>
          <a:bodyPr wrap="square" lIns="0" tIns="0" rIns="0" bIns="0" rtlCol="0" anchor="t"/>
          <a:lstStyle/>
          <a:p>
            <a:pPr marL="190500" indent="-190500">
              <a:lnSpc>
                <a:spcPts val="1680"/>
              </a:lnSpc>
              <a:buSzPct val="100000"/>
              <a:buFontTx/>
              <a:buChar char="•"/>
            </a:pPr>
            <a:r>
              <a:rPr lang="en-US" sz="1200" b="0" dirty="0">
                <a:solidFill>
                  <a:srgbClr val="101010"/>
                </a:solidFill>
                <a:latin typeface="General Sans" pitchFamily="34" charset="0"/>
                <a:ea typeface="General Sans" pitchFamily="34" charset="-122"/>
                <a:cs typeface="General Sans" pitchFamily="34" charset="-120"/>
              </a:rPr>
              <a:t>Funding source, amount</a:t>
            </a:r>
            <a:endParaRPr lang="en-US" sz="1200" dirty="0"/>
          </a:p>
        </p:txBody>
      </p:sp>
    </p:spTree>
    <p:extLst>
      <p:ext uri="{BB962C8B-B14F-4D97-AF65-F5344CB8AC3E}">
        <p14:creationId xmlns:p14="http://schemas.microsoft.com/office/powerpoint/2010/main" val="61910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56">
    <p:bg>
      <p:bgPr>
        <a:solidFill>
          <a:srgbClr val="F7F7F7"/>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76944" y="2014701"/>
            <a:ext cx="904878" cy="454783"/>
          </a:xfrm>
          <a:prstGeom prst="rect">
            <a:avLst/>
          </a:prstGeom>
        </p:spPr>
      </p:pic>
      <p:pic>
        <p:nvPicPr>
          <p:cNvPr id="4" name="Image 1"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142820" y="2014701"/>
            <a:ext cx="904878" cy="454783"/>
          </a:xfrm>
          <a:prstGeom prst="rect">
            <a:avLst/>
          </a:prstGeom>
        </p:spPr>
      </p:pic>
      <p:pic>
        <p:nvPicPr>
          <p:cNvPr id="5" name="Image 2"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5954327" y="2014701"/>
            <a:ext cx="904878" cy="454783"/>
          </a:xfrm>
          <a:prstGeom prst="rect">
            <a:avLst/>
          </a:prstGeom>
        </p:spPr>
      </p:pic>
      <p:pic>
        <p:nvPicPr>
          <p:cNvPr id="6" name="Image 3"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7784883" y="2014701"/>
            <a:ext cx="904878" cy="454783"/>
          </a:xfrm>
          <a:prstGeom prst="rect">
            <a:avLst/>
          </a:prstGeom>
        </p:spPr>
      </p:pic>
      <p:pic>
        <p:nvPicPr>
          <p:cNvPr id="7" name="Image 4"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142820" y="3159364"/>
            <a:ext cx="904878" cy="454783"/>
          </a:xfrm>
          <a:prstGeom prst="rect">
            <a:avLst/>
          </a:prstGeom>
        </p:spPr>
      </p:pic>
      <p:pic>
        <p:nvPicPr>
          <p:cNvPr id="8" name="Image 5"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5954327" y="3159364"/>
            <a:ext cx="904878" cy="454783"/>
          </a:xfrm>
          <a:prstGeom prst="rect">
            <a:avLst/>
          </a:prstGeom>
        </p:spPr>
      </p:pic>
      <p:pic>
        <p:nvPicPr>
          <p:cNvPr id="9" name="Image 6"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7784883" y="3159364"/>
            <a:ext cx="904878" cy="454783"/>
          </a:xfrm>
          <a:prstGeom prst="rect">
            <a:avLst/>
          </a:prstGeom>
        </p:spPr>
      </p:pic>
      <p:pic>
        <p:nvPicPr>
          <p:cNvPr id="10" name="Image 7"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2307501" y="2014701"/>
            <a:ext cx="904878" cy="454783"/>
          </a:xfrm>
          <a:prstGeom prst="rect">
            <a:avLst/>
          </a:prstGeom>
        </p:spPr>
      </p:pic>
      <p:pic>
        <p:nvPicPr>
          <p:cNvPr id="11" name="Image 8"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76944" y="3159364"/>
            <a:ext cx="904878" cy="454783"/>
          </a:xfrm>
          <a:prstGeom prst="rect">
            <a:avLst/>
          </a:prstGeom>
        </p:spPr>
      </p:pic>
      <p:pic>
        <p:nvPicPr>
          <p:cNvPr id="12" name="Image 9"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2307501" y="3159364"/>
            <a:ext cx="904878" cy="454783"/>
          </a:xfrm>
          <a:prstGeom prst="rect">
            <a:avLst/>
          </a:prstGeom>
        </p:spPr>
      </p:pic>
      <p:sp>
        <p:nvSpPr>
          <p:cNvPr id="13" name="Text 0"/>
          <p:cNvSpPr/>
          <p:nvPr/>
        </p:nvSpPr>
        <p:spPr>
          <a:xfrm>
            <a:off x="475374" y="714375"/>
            <a:ext cx="8191500" cy="411473"/>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Our customers</a:t>
            </a:r>
            <a:endParaRPr lang="en-US" sz="2700" dirty="0"/>
          </a:p>
        </p:txBody>
      </p:sp>
      <p:sp>
        <p:nvSpPr>
          <p:cNvPr id="14" name="Text 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5" name="Image 10"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
        <p:nvSpPr>
          <p:cNvPr id="16" name="Text 2"/>
          <p:cNvSpPr/>
          <p:nvPr/>
        </p:nvSpPr>
        <p:spPr>
          <a:xfrm>
            <a:off x="469760" y="481213"/>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TRACTION</a:t>
            </a:r>
            <a:endParaRPr lang="en-US" sz="7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57">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5374" y="714375"/>
            <a:ext cx="8191500"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Headline summarizing the progress you've made toward your MVP and painting your vision.</a:t>
            </a:r>
            <a:endParaRPr lang="en-US" sz="2700" dirty="0"/>
          </a:p>
        </p:txBody>
      </p:sp>
      <p:sp>
        <p:nvSpPr>
          <p:cNvPr id="4" name="Text 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5"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6" name="Text 2"/>
          <p:cNvSpPr/>
          <p:nvPr/>
        </p:nvSpPr>
        <p:spPr>
          <a:xfrm>
            <a:off x="469760" y="481213"/>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PRODUCT ROADMAP</a:t>
            </a:r>
            <a:endParaRPr lang="en-US" sz="750" dirty="0"/>
          </a:p>
        </p:txBody>
      </p:sp>
      <p:sp>
        <p:nvSpPr>
          <p:cNvPr id="7" name="Shape 3"/>
          <p:cNvSpPr/>
          <p:nvPr/>
        </p:nvSpPr>
        <p:spPr>
          <a:xfrm>
            <a:off x="472844" y="1988239"/>
            <a:ext cx="1706015" cy="1847993"/>
          </a:xfrm>
          <a:prstGeom prst="roundRect">
            <a:avLst>
              <a:gd name="adj" fmla="val -53599"/>
            </a:avLst>
          </a:prstGeom>
          <a:solidFill>
            <a:srgbClr val="004E7C">
              <a:alpha val="36000"/>
            </a:srgbClr>
          </a:solidFill>
          <a:ln/>
        </p:spPr>
        <p:txBody>
          <a:bodyPr/>
          <a:lstStyle/>
          <a:p>
            <a:endParaRPr lang="en-US"/>
          </a:p>
        </p:txBody>
      </p:sp>
      <p:sp>
        <p:nvSpPr>
          <p:cNvPr id="8" name="Shape 4"/>
          <p:cNvSpPr/>
          <p:nvPr/>
        </p:nvSpPr>
        <p:spPr>
          <a:xfrm>
            <a:off x="2453482" y="1988239"/>
            <a:ext cx="1706015" cy="1847993"/>
          </a:xfrm>
          <a:prstGeom prst="roundRect">
            <a:avLst>
              <a:gd name="adj" fmla="val -53599"/>
            </a:avLst>
          </a:prstGeom>
          <a:solidFill>
            <a:srgbClr val="004E7C"/>
          </a:solidFill>
          <a:ln/>
        </p:spPr>
        <p:txBody>
          <a:bodyPr/>
          <a:lstStyle/>
          <a:p>
            <a:endParaRPr lang="en-US"/>
          </a:p>
        </p:txBody>
      </p:sp>
      <p:sp>
        <p:nvSpPr>
          <p:cNvPr id="9" name="Shape 5"/>
          <p:cNvSpPr/>
          <p:nvPr/>
        </p:nvSpPr>
        <p:spPr>
          <a:xfrm>
            <a:off x="4434121" y="1988239"/>
            <a:ext cx="1706015" cy="1847993"/>
          </a:xfrm>
          <a:prstGeom prst="roundRect">
            <a:avLst>
              <a:gd name="adj" fmla="val -53599"/>
            </a:avLst>
          </a:prstGeom>
          <a:solidFill>
            <a:srgbClr val="004E7C"/>
          </a:solidFill>
          <a:ln/>
        </p:spPr>
        <p:txBody>
          <a:bodyPr/>
          <a:lstStyle/>
          <a:p>
            <a:endParaRPr lang="en-US"/>
          </a:p>
        </p:txBody>
      </p:sp>
      <p:sp>
        <p:nvSpPr>
          <p:cNvPr id="10" name="Shape 6"/>
          <p:cNvSpPr/>
          <p:nvPr/>
        </p:nvSpPr>
        <p:spPr>
          <a:xfrm>
            <a:off x="6524470" y="1988239"/>
            <a:ext cx="1706015" cy="1847993"/>
          </a:xfrm>
          <a:prstGeom prst="roundRect">
            <a:avLst>
              <a:gd name="adj" fmla="val -53599"/>
            </a:avLst>
          </a:prstGeom>
          <a:solidFill>
            <a:srgbClr val="004E7C">
              <a:alpha val="36000"/>
            </a:srgbClr>
          </a:solidFill>
          <a:ln/>
        </p:spPr>
        <p:txBody>
          <a:bodyPr/>
          <a:lstStyle/>
          <a:p>
            <a:endParaRPr lang="en-US"/>
          </a:p>
        </p:txBody>
      </p:sp>
      <p:sp>
        <p:nvSpPr>
          <p:cNvPr id="11" name="Text 7"/>
          <p:cNvSpPr/>
          <p:nvPr/>
        </p:nvSpPr>
        <p:spPr>
          <a:xfrm>
            <a:off x="656914" y="2295337"/>
            <a:ext cx="1335137"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MVP COMPLETE</a:t>
            </a:r>
            <a:endParaRPr lang="en-US" sz="750" dirty="0"/>
          </a:p>
        </p:txBody>
      </p:sp>
      <p:sp>
        <p:nvSpPr>
          <p:cNvPr id="12" name="Text 8"/>
          <p:cNvSpPr/>
          <p:nvPr/>
        </p:nvSpPr>
        <p:spPr>
          <a:xfrm>
            <a:off x="656914" y="2547026"/>
            <a:ext cx="1335137" cy="559891"/>
          </a:xfrm>
          <a:prstGeom prst="rect">
            <a:avLst/>
          </a:prstGeom>
          <a:noFill/>
          <a:ln/>
        </p:spPr>
        <p:txBody>
          <a:bodyPr wrap="square" lIns="0" tIns="0" rIns="0" bIns="0" rtlCol="0" anchor="t"/>
          <a:lstStyle/>
          <a:p>
            <a:pPr marL="190500" indent="-190500" algn="l">
              <a:lnSpc>
                <a:spcPts val="1470"/>
              </a:lnSpc>
              <a:buSzPct val="100000"/>
              <a:buChar char="•"/>
            </a:pPr>
            <a:r>
              <a:rPr lang="en-US" sz="1100" b="0" dirty="0">
                <a:solidFill>
                  <a:srgbClr val="004E7C"/>
                </a:solidFill>
                <a:latin typeface="General Sans" pitchFamily="34" charset="0"/>
                <a:ea typeface="General Sans" pitchFamily="34" charset="-122"/>
                <a:cs typeface="General Sans" pitchFamily="34" charset="-120"/>
              </a:rPr>
              <a:t>Insert key progress points and details </a:t>
            </a:r>
            <a:endParaRPr lang="en-US" sz="1050" dirty="0"/>
          </a:p>
        </p:txBody>
      </p:sp>
      <p:sp>
        <p:nvSpPr>
          <p:cNvPr id="13" name="Text 9"/>
          <p:cNvSpPr/>
          <p:nvPr/>
        </p:nvSpPr>
        <p:spPr>
          <a:xfrm>
            <a:off x="2635401" y="2295337"/>
            <a:ext cx="1335137" cy="142875"/>
          </a:xfrm>
          <a:prstGeom prst="rect">
            <a:avLst/>
          </a:prstGeom>
          <a:noFill/>
          <a:ln/>
        </p:spPr>
        <p:txBody>
          <a:bodyPr wrap="square" lIns="0" tIns="0" rIns="0" bIns="0" rtlCol="0" anchor="t"/>
          <a:lstStyle/>
          <a:p>
            <a:pPr algn="l">
              <a:lnSpc>
                <a:spcPts val="1125"/>
              </a:lnSpc>
            </a:pPr>
            <a:r>
              <a:rPr lang="en-US" sz="800" b="1" kern="0" spc="180" dirty="0">
                <a:solidFill>
                  <a:srgbClr val="FFFFFF"/>
                </a:solidFill>
                <a:latin typeface="General Sans" pitchFamily="34" charset="0"/>
                <a:ea typeface="General Sans" pitchFamily="34" charset="-122"/>
                <a:cs typeface="General Sans" pitchFamily="34" charset="-120"/>
              </a:rPr>
              <a:t>CURRENT PHASE</a:t>
            </a:r>
            <a:endParaRPr lang="en-US" sz="750" dirty="0"/>
          </a:p>
        </p:txBody>
      </p:sp>
      <p:sp>
        <p:nvSpPr>
          <p:cNvPr id="14" name="Text 10"/>
          <p:cNvSpPr/>
          <p:nvPr/>
        </p:nvSpPr>
        <p:spPr>
          <a:xfrm>
            <a:off x="2635401" y="2547026"/>
            <a:ext cx="1335137" cy="559891"/>
          </a:xfrm>
          <a:prstGeom prst="rect">
            <a:avLst/>
          </a:prstGeom>
          <a:noFill/>
          <a:ln/>
        </p:spPr>
        <p:txBody>
          <a:bodyPr wrap="square" lIns="0" tIns="0" rIns="0" bIns="0" rtlCol="0" anchor="t"/>
          <a:lstStyle/>
          <a:p>
            <a:pPr marL="190500" indent="-190500" algn="l">
              <a:lnSpc>
                <a:spcPts val="1470"/>
              </a:lnSpc>
              <a:buSzPct val="100000"/>
              <a:buChar char="•"/>
            </a:pPr>
            <a:r>
              <a:rPr lang="en-US" sz="1100" b="0" dirty="0">
                <a:solidFill>
                  <a:srgbClr val="FFFFFF"/>
                </a:solidFill>
                <a:latin typeface="General Sans" pitchFamily="34" charset="0"/>
                <a:ea typeface="General Sans" pitchFamily="34" charset="-122"/>
                <a:cs typeface="General Sans" pitchFamily="34" charset="-120"/>
              </a:rPr>
              <a:t>Insert key progress points and details </a:t>
            </a:r>
            <a:endParaRPr lang="en-US" sz="1050" dirty="0"/>
          </a:p>
        </p:txBody>
      </p:sp>
      <p:sp>
        <p:nvSpPr>
          <p:cNvPr id="15" name="Text 11"/>
          <p:cNvSpPr/>
          <p:nvPr/>
        </p:nvSpPr>
        <p:spPr>
          <a:xfrm>
            <a:off x="4620342" y="2295337"/>
            <a:ext cx="1335137" cy="142875"/>
          </a:xfrm>
          <a:prstGeom prst="rect">
            <a:avLst/>
          </a:prstGeom>
          <a:noFill/>
          <a:ln/>
        </p:spPr>
        <p:txBody>
          <a:bodyPr wrap="square" lIns="0" tIns="0" rIns="0" bIns="0" rtlCol="0" anchor="t"/>
          <a:lstStyle/>
          <a:p>
            <a:pPr algn="l">
              <a:lnSpc>
                <a:spcPts val="1125"/>
              </a:lnSpc>
            </a:pPr>
            <a:r>
              <a:rPr lang="en-US" sz="800" b="1" kern="0" spc="180" dirty="0">
                <a:solidFill>
                  <a:srgbClr val="FFFFFF"/>
                </a:solidFill>
                <a:latin typeface="General Sans" pitchFamily="34" charset="0"/>
                <a:ea typeface="General Sans" pitchFamily="34" charset="-122"/>
                <a:cs typeface="General Sans" pitchFamily="34" charset="-120"/>
              </a:rPr>
              <a:t>NEXT PHASE</a:t>
            </a:r>
            <a:endParaRPr lang="en-US" sz="750" dirty="0"/>
          </a:p>
        </p:txBody>
      </p:sp>
      <p:sp>
        <p:nvSpPr>
          <p:cNvPr id="16" name="Text 12"/>
          <p:cNvSpPr/>
          <p:nvPr/>
        </p:nvSpPr>
        <p:spPr>
          <a:xfrm>
            <a:off x="4620342" y="2547026"/>
            <a:ext cx="1335137" cy="559891"/>
          </a:xfrm>
          <a:prstGeom prst="rect">
            <a:avLst/>
          </a:prstGeom>
          <a:noFill/>
          <a:ln/>
        </p:spPr>
        <p:txBody>
          <a:bodyPr wrap="square" lIns="0" tIns="0" rIns="0" bIns="0" rtlCol="0" anchor="t"/>
          <a:lstStyle/>
          <a:p>
            <a:pPr marL="190500" indent="-190500" algn="l">
              <a:lnSpc>
                <a:spcPts val="1470"/>
              </a:lnSpc>
              <a:buSzPct val="100000"/>
              <a:buChar char="•"/>
            </a:pPr>
            <a:r>
              <a:rPr lang="en-US" sz="1100" b="0" dirty="0">
                <a:solidFill>
                  <a:srgbClr val="FFFFFF"/>
                </a:solidFill>
                <a:latin typeface="General Sans" pitchFamily="34" charset="0"/>
                <a:ea typeface="General Sans" pitchFamily="34" charset="-122"/>
                <a:cs typeface="General Sans" pitchFamily="34" charset="-120"/>
              </a:rPr>
              <a:t>Insert key progress points and details </a:t>
            </a:r>
            <a:endParaRPr lang="en-US" sz="1050" dirty="0"/>
          </a:p>
        </p:txBody>
      </p:sp>
      <p:sp>
        <p:nvSpPr>
          <p:cNvPr id="17" name="Text 13"/>
          <p:cNvSpPr/>
          <p:nvPr/>
        </p:nvSpPr>
        <p:spPr>
          <a:xfrm>
            <a:off x="6708540" y="2295337"/>
            <a:ext cx="1335137"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FUTURE STATE</a:t>
            </a:r>
            <a:endParaRPr lang="en-US" sz="750" dirty="0"/>
          </a:p>
        </p:txBody>
      </p:sp>
      <p:sp>
        <p:nvSpPr>
          <p:cNvPr id="18" name="Text 14"/>
          <p:cNvSpPr/>
          <p:nvPr/>
        </p:nvSpPr>
        <p:spPr>
          <a:xfrm>
            <a:off x="6708540" y="2547026"/>
            <a:ext cx="1335137" cy="746522"/>
          </a:xfrm>
          <a:prstGeom prst="rect">
            <a:avLst/>
          </a:prstGeom>
          <a:noFill/>
          <a:ln/>
        </p:spPr>
        <p:txBody>
          <a:bodyPr wrap="square" lIns="0" tIns="0" rIns="0" bIns="0" rtlCol="0" anchor="t"/>
          <a:lstStyle/>
          <a:p>
            <a:pPr marL="190500" indent="-190500" algn="l">
              <a:lnSpc>
                <a:spcPts val="1470"/>
              </a:lnSpc>
              <a:buSzPct val="100000"/>
              <a:buChar char="•"/>
            </a:pPr>
            <a:r>
              <a:rPr lang="en-US" sz="1100" b="0" dirty="0">
                <a:solidFill>
                  <a:srgbClr val="004E7C"/>
                </a:solidFill>
                <a:latin typeface="General Sans" pitchFamily="34" charset="0"/>
                <a:ea typeface="General Sans" pitchFamily="34" charset="-122"/>
                <a:cs typeface="General Sans" pitchFamily="34" charset="-120"/>
              </a:rPr>
              <a:t>This stage should describe your ultimate vision for the product</a:t>
            </a:r>
            <a:endParaRPr lang="en-US" sz="1050" dirty="0"/>
          </a:p>
        </p:txBody>
      </p:sp>
      <p:sp>
        <p:nvSpPr>
          <p:cNvPr id="19" name="Text 15"/>
          <p:cNvSpPr/>
          <p:nvPr/>
        </p:nvSpPr>
        <p:spPr>
          <a:xfrm>
            <a:off x="656914" y="2153358"/>
            <a:ext cx="1335137" cy="142875"/>
          </a:xfrm>
          <a:prstGeom prst="rect">
            <a:avLst/>
          </a:prstGeom>
          <a:noFill/>
          <a:ln/>
        </p:spPr>
        <p:txBody>
          <a:bodyPr wrap="square" lIns="0" tIns="0" rIns="0" bIns="0" rtlCol="0" anchor="t"/>
          <a:lstStyle/>
          <a:p>
            <a:pPr algn="l">
              <a:lnSpc>
                <a:spcPts val="1125"/>
              </a:lnSpc>
            </a:pPr>
            <a:r>
              <a:rPr lang="en-US" sz="800" b="0" kern="0" spc="180" dirty="0">
                <a:solidFill>
                  <a:srgbClr val="004E7C"/>
                </a:solidFill>
                <a:latin typeface="General Sans" pitchFamily="34" charset="0"/>
                <a:ea typeface="General Sans" pitchFamily="34" charset="-122"/>
                <a:cs typeface="General Sans" pitchFamily="34" charset="-120"/>
              </a:rPr>
              <a:t>2024</a:t>
            </a:r>
            <a:endParaRPr lang="en-US" sz="750" dirty="0"/>
          </a:p>
        </p:txBody>
      </p:sp>
      <p:sp>
        <p:nvSpPr>
          <p:cNvPr id="20" name="Text 16"/>
          <p:cNvSpPr/>
          <p:nvPr/>
        </p:nvSpPr>
        <p:spPr>
          <a:xfrm>
            <a:off x="2635401" y="2153358"/>
            <a:ext cx="1335137" cy="142875"/>
          </a:xfrm>
          <a:prstGeom prst="rect">
            <a:avLst/>
          </a:prstGeom>
          <a:noFill/>
          <a:ln/>
        </p:spPr>
        <p:txBody>
          <a:bodyPr wrap="square" lIns="0" tIns="0" rIns="0" bIns="0" rtlCol="0" anchor="t"/>
          <a:lstStyle/>
          <a:p>
            <a:pPr algn="l">
              <a:lnSpc>
                <a:spcPts val="1125"/>
              </a:lnSpc>
            </a:pPr>
            <a:r>
              <a:rPr lang="en-US" sz="800" b="0" kern="0" spc="180" dirty="0">
                <a:solidFill>
                  <a:srgbClr val="FFFFFF"/>
                </a:solidFill>
                <a:latin typeface="General Sans" pitchFamily="34" charset="0"/>
                <a:ea typeface="General Sans" pitchFamily="34" charset="-122"/>
                <a:cs typeface="General Sans" pitchFamily="34" charset="-120"/>
              </a:rPr>
              <a:t>Q3 2025</a:t>
            </a:r>
            <a:endParaRPr lang="en-US" sz="750" dirty="0"/>
          </a:p>
        </p:txBody>
      </p:sp>
      <p:sp>
        <p:nvSpPr>
          <p:cNvPr id="21" name="Text 17"/>
          <p:cNvSpPr/>
          <p:nvPr/>
        </p:nvSpPr>
        <p:spPr>
          <a:xfrm>
            <a:off x="4620342" y="2153358"/>
            <a:ext cx="1335137" cy="142875"/>
          </a:xfrm>
          <a:prstGeom prst="rect">
            <a:avLst/>
          </a:prstGeom>
          <a:noFill/>
          <a:ln/>
        </p:spPr>
        <p:txBody>
          <a:bodyPr wrap="square" lIns="0" tIns="0" rIns="0" bIns="0" rtlCol="0" anchor="t"/>
          <a:lstStyle/>
          <a:p>
            <a:pPr algn="l">
              <a:lnSpc>
                <a:spcPts val="1125"/>
              </a:lnSpc>
            </a:pPr>
            <a:r>
              <a:rPr lang="en-US" sz="800" b="0" kern="0" spc="180" dirty="0">
                <a:solidFill>
                  <a:srgbClr val="FFFFFF"/>
                </a:solidFill>
                <a:latin typeface="General Sans" pitchFamily="34" charset="0"/>
                <a:ea typeface="General Sans" pitchFamily="34" charset="-122"/>
                <a:cs typeface="General Sans" pitchFamily="34" charset="-120"/>
              </a:rPr>
              <a:t>XXXX</a:t>
            </a:r>
            <a:endParaRPr lang="en-US" sz="750" dirty="0"/>
          </a:p>
        </p:txBody>
      </p:sp>
      <p:sp>
        <p:nvSpPr>
          <p:cNvPr id="22" name="Text 18"/>
          <p:cNvSpPr/>
          <p:nvPr/>
        </p:nvSpPr>
        <p:spPr>
          <a:xfrm>
            <a:off x="6708540" y="2153358"/>
            <a:ext cx="1335137" cy="142875"/>
          </a:xfrm>
          <a:prstGeom prst="rect">
            <a:avLst/>
          </a:prstGeom>
          <a:noFill/>
          <a:ln/>
        </p:spPr>
        <p:txBody>
          <a:bodyPr wrap="square" lIns="0" tIns="0" rIns="0" bIns="0" rtlCol="0" anchor="t"/>
          <a:lstStyle/>
          <a:p>
            <a:pPr algn="l">
              <a:lnSpc>
                <a:spcPts val="1125"/>
              </a:lnSpc>
            </a:pPr>
            <a:r>
              <a:rPr lang="en-US" sz="800" b="0" kern="0" spc="180" dirty="0">
                <a:solidFill>
                  <a:srgbClr val="004E7C"/>
                </a:solidFill>
                <a:latin typeface="General Sans" pitchFamily="34" charset="0"/>
                <a:ea typeface="General Sans" pitchFamily="34" charset="-122"/>
                <a:cs typeface="General Sans" pitchFamily="34" charset="-120"/>
              </a:rPr>
              <a:t>XXXX</a:t>
            </a:r>
            <a:endParaRPr lang="en-US" sz="750" dirty="0"/>
          </a:p>
        </p:txBody>
      </p:sp>
      <p:sp>
        <p:nvSpPr>
          <p:cNvPr id="23" name="Shape 19"/>
          <p:cNvSpPr/>
          <p:nvPr/>
        </p:nvSpPr>
        <p:spPr>
          <a:xfrm>
            <a:off x="2176349" y="2723947"/>
            <a:ext cx="396417" cy="389485"/>
          </a:xfrm>
          <a:prstGeom prst="homePlate">
            <a:avLst/>
          </a:prstGeom>
          <a:gradFill>
            <a:gsLst>
              <a:gs pos="0">
                <a:srgbClr val="004E7C">
                  <a:alpha val="0"/>
                </a:srgbClr>
              </a:gs>
              <a:gs pos="100000">
                <a:srgbClr val="004E7C">
                  <a:alpha val="0"/>
                </a:srgbClr>
              </a:gs>
            </a:gsLst>
            <a:lin ang="0"/>
          </a:gradFill>
          <a:ln/>
        </p:spPr>
        <p:txBody>
          <a:bodyPr/>
          <a:lstStyle/>
          <a:p>
            <a:endParaRPr lang="en-US"/>
          </a:p>
        </p:txBody>
      </p:sp>
      <p:sp>
        <p:nvSpPr>
          <p:cNvPr id="24" name="Shape 20"/>
          <p:cNvSpPr/>
          <p:nvPr/>
        </p:nvSpPr>
        <p:spPr>
          <a:xfrm>
            <a:off x="4161290" y="2723947"/>
            <a:ext cx="410710" cy="389485"/>
          </a:xfrm>
          <a:prstGeom prst="homePlate">
            <a:avLst/>
          </a:prstGeom>
          <a:gradFill>
            <a:gsLst>
              <a:gs pos="0">
                <a:srgbClr val="004E7C">
                  <a:alpha val="0"/>
                </a:srgbClr>
              </a:gs>
              <a:gs pos="100000">
                <a:srgbClr val="004E7C">
                  <a:alpha val="0"/>
                </a:srgbClr>
              </a:gs>
            </a:gsLst>
            <a:lin ang="0"/>
          </a:gradFill>
          <a:ln/>
        </p:spPr>
        <p:txBody>
          <a:bodyPr/>
          <a:lstStyle/>
          <a:p>
            <a:endParaRPr lang="en-US"/>
          </a:p>
        </p:txBody>
      </p:sp>
      <p:sp>
        <p:nvSpPr>
          <p:cNvPr id="25" name="Shape 21"/>
          <p:cNvSpPr/>
          <p:nvPr/>
        </p:nvSpPr>
        <p:spPr>
          <a:xfrm>
            <a:off x="6139777" y="2723947"/>
            <a:ext cx="383653" cy="389485"/>
          </a:xfrm>
          <a:prstGeom prst="homePlate">
            <a:avLst/>
          </a:prstGeom>
          <a:gradFill>
            <a:gsLst>
              <a:gs pos="0">
                <a:srgbClr val="004E7C">
                  <a:alpha val="0"/>
                </a:srgbClr>
              </a:gs>
              <a:gs pos="100000">
                <a:srgbClr val="004E7C">
                  <a:alpha val="0"/>
                </a:srgbClr>
              </a:gs>
            </a:gsLst>
            <a:lin ang="0"/>
          </a:gradFill>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58">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6250" y="760637"/>
            <a:ext cx="8192244" cy="411473"/>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Include a recurring revenue projection.</a:t>
            </a:r>
            <a:endParaRPr lang="en-US" sz="2700" dirty="0"/>
          </a:p>
        </p:txBody>
      </p:sp>
      <p:sp>
        <p:nvSpPr>
          <p:cNvPr id="4" name="Text 1"/>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FINANCIALS</a:t>
            </a:r>
            <a:endParaRPr lang="en-US" sz="1050" dirty="0"/>
          </a:p>
        </p:txBody>
      </p:sp>
      <p:graphicFrame>
        <p:nvGraphicFramePr>
          <p:cNvPr id="5" name="Chart 0"/>
          <p:cNvGraphicFramePr/>
          <p:nvPr/>
        </p:nvGraphicFramePr>
        <p:xfrm>
          <a:off x="476250" y="1434428"/>
          <a:ext cx="8191500" cy="2866251"/>
        </p:xfrm>
        <a:graphic>
          <a:graphicData uri="http://schemas.openxmlformats.org/drawingml/2006/chart">
            <c:chart xmlns:c="http://schemas.openxmlformats.org/drawingml/2006/chart" xmlns:r="http://schemas.openxmlformats.org/officeDocument/2006/relationships" r:id="rId3"/>
          </a:graphicData>
        </a:graphic>
      </p:graphicFrame>
      <p:sp>
        <p:nvSpPr>
          <p:cNvPr id="6" name="Shape 2"/>
          <p:cNvSpPr/>
          <p:nvPr/>
        </p:nvSpPr>
        <p:spPr>
          <a:xfrm rot="5400000">
            <a:off x="1184660" y="3750264"/>
            <a:ext cx="621488" cy="0"/>
          </a:xfrm>
          <a:prstGeom prst="line">
            <a:avLst/>
          </a:prstGeom>
          <a:solidFill>
            <a:srgbClr val="F05521"/>
          </a:solidFill>
          <a:ln w="21167">
            <a:solidFill>
              <a:srgbClr val="004E7C"/>
            </a:solidFill>
            <a:prstDash val="solid"/>
            <a:headEnd type="none"/>
            <a:tailEnd type="triangle"/>
          </a:ln>
        </p:spPr>
        <p:txBody>
          <a:bodyPr/>
          <a:lstStyle/>
          <a:p>
            <a:endParaRPr lang="en-US"/>
          </a:p>
        </p:txBody>
      </p:sp>
      <p:sp>
        <p:nvSpPr>
          <p:cNvPr id="7" name="Text 3"/>
          <p:cNvSpPr/>
          <p:nvPr/>
        </p:nvSpPr>
        <p:spPr>
          <a:xfrm>
            <a:off x="1162314" y="3186237"/>
            <a:ext cx="740792" cy="166688"/>
          </a:xfrm>
          <a:prstGeom prst="rect">
            <a:avLst/>
          </a:prstGeom>
          <a:noFill/>
          <a:ln/>
        </p:spPr>
        <p:txBody>
          <a:bodyPr wrap="none" lIns="0" tIns="0" rIns="0" bIns="0" rtlCol="0" anchor="t">
            <a:spAutoFit/>
          </a:bodyPr>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CALLOUT</a:t>
            </a:r>
            <a:endParaRPr lang="en-US" sz="1050" dirty="0"/>
          </a:p>
        </p:txBody>
      </p:sp>
      <p:sp>
        <p:nvSpPr>
          <p:cNvPr id="8" name="Text 4"/>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9" name="Image 0"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59">
    <p:bg>
      <p:bgPr>
        <a:solidFill>
          <a:srgbClr val="F7F7F7"/>
        </a:solidFill>
        <a:effectLst/>
      </p:bgPr>
    </p:bg>
    <p:spTree>
      <p:nvGrpSpPr>
        <p:cNvPr id="1" name=""/>
        <p:cNvGrpSpPr/>
        <p:nvPr/>
      </p:nvGrpSpPr>
      <p:grpSpPr>
        <a:xfrm>
          <a:off x="0" y="0"/>
          <a:ext cx="0" cy="0"/>
          <a:chOff x="0" y="0"/>
          <a:chExt cx="0" cy="0"/>
        </a:xfrm>
      </p:grpSpPr>
      <p:graphicFrame>
        <p:nvGraphicFramePr>
          <p:cNvPr id="60" name="Table 0"/>
          <p:cNvGraphicFramePr>
            <a:graphicFrameLocks noGrp="1"/>
          </p:cNvGraphicFramePr>
          <p:nvPr>
            <p:extLst>
              <p:ext uri="{D42A27DB-BD31-4B8C-83A1-F6EECF244321}">
                <p14:modId xmlns:p14="http://schemas.microsoft.com/office/powerpoint/2010/main" val="1579011935"/>
              </p:ext>
            </p:extLst>
          </p:nvPr>
        </p:nvGraphicFramePr>
        <p:xfrm>
          <a:off x="476358" y="1462443"/>
          <a:ext cx="8153601" cy="2949601"/>
        </p:xfrm>
        <a:graphic>
          <a:graphicData uri="http://schemas.openxmlformats.org/drawingml/2006/table">
            <a:tbl>
              <a:tblPr/>
              <a:tblGrid>
                <a:gridCol w="2717867">
                  <a:extLst>
                    <a:ext uri="{9D8B030D-6E8A-4147-A177-3AD203B41FA5}">
                      <a16:colId xmlns:a16="http://schemas.microsoft.com/office/drawing/2014/main" val="20000"/>
                    </a:ext>
                  </a:extLst>
                </a:gridCol>
                <a:gridCol w="2717867">
                  <a:extLst>
                    <a:ext uri="{9D8B030D-6E8A-4147-A177-3AD203B41FA5}">
                      <a16:colId xmlns:a16="http://schemas.microsoft.com/office/drawing/2014/main" val="20001"/>
                    </a:ext>
                  </a:extLst>
                </a:gridCol>
                <a:gridCol w="2717867">
                  <a:extLst>
                    <a:ext uri="{9D8B030D-6E8A-4147-A177-3AD203B41FA5}">
                      <a16:colId xmlns:a16="http://schemas.microsoft.com/office/drawing/2014/main" val="20002"/>
                    </a:ext>
                  </a:extLst>
                </a:gridCol>
              </a:tblGrid>
              <a:tr h="293340">
                <a:tc>
                  <a:txBody>
                    <a:bodyPr/>
                    <a:lstStyle/>
                    <a:p>
                      <a:pPr algn="ctr"/>
                      <a:r>
                        <a:rPr lang="en-US" sz="1100" b="1" dirty="0">
                          <a:solidFill>
                            <a:srgbClr val="FFFFFF"/>
                          </a:solidFill>
                          <a:latin typeface="General Sans" pitchFamily="34" charset="0"/>
                          <a:ea typeface="General Sans" pitchFamily="34" charset="-122"/>
                          <a:cs typeface="General Sans" pitchFamily="34" charset="-120"/>
                        </a:rPr>
                        <a:t>Basic</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05521"/>
                    </a:solidFill>
                  </a:tcPr>
                </a:tc>
                <a:tc>
                  <a:txBody>
                    <a:bodyPr/>
                    <a:lstStyle/>
                    <a:p>
                      <a:pPr algn="ctr"/>
                      <a:r>
                        <a:rPr lang="en-US" sz="1100" b="1" dirty="0">
                          <a:solidFill>
                            <a:srgbClr val="FFFFFF"/>
                          </a:solidFill>
                          <a:latin typeface="General Sans" pitchFamily="34" charset="0"/>
                          <a:ea typeface="General Sans" pitchFamily="34" charset="-122"/>
                          <a:cs typeface="General Sans" pitchFamily="34" charset="-120"/>
                        </a:rPr>
                        <a:t>Pro</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05521"/>
                    </a:solidFill>
                  </a:tcPr>
                </a:tc>
                <a:tc>
                  <a:txBody>
                    <a:bodyPr/>
                    <a:lstStyle/>
                    <a:p>
                      <a:pPr algn="ctr"/>
                      <a:r>
                        <a:rPr lang="en-US" sz="1100" b="1" dirty="0">
                          <a:solidFill>
                            <a:srgbClr val="FFFFFF"/>
                          </a:solidFill>
                          <a:latin typeface="General Sans" pitchFamily="34" charset="0"/>
                          <a:ea typeface="General Sans" pitchFamily="34" charset="-122"/>
                          <a:cs typeface="General Sans" pitchFamily="34" charset="-120"/>
                        </a:rPr>
                        <a:t>Enterprise</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05521"/>
                    </a:solidFill>
                  </a:tcPr>
                </a:tc>
                <a:extLst>
                  <a:ext uri="{0D108BD9-81ED-4DB2-BD59-A6C34878D82A}">
                    <a16:rowId xmlns:a16="http://schemas.microsoft.com/office/drawing/2014/main" val="10000"/>
                  </a:ext>
                </a:extLst>
              </a:tr>
              <a:tr h="2347621">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3340">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$9.99/mo</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$19.99/mo</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tc>
                  <a:txBody>
                    <a:bodyPr/>
                    <a:lstStyle/>
                    <a:p>
                      <a:pPr algn="ctr"/>
                      <a:r>
                        <a:rPr lang="en-US" sz="1100" b="0" dirty="0">
                          <a:solidFill>
                            <a:srgbClr val="101010"/>
                          </a:solidFill>
                          <a:latin typeface="General Sans" pitchFamily="34" charset="0"/>
                          <a:ea typeface="General Sans" pitchFamily="34" charset="-122"/>
                          <a:cs typeface="General Sans" pitchFamily="34" charset="-120"/>
                        </a:rPr>
                        <a:t>$49.99/mo</a:t>
                      </a:r>
                      <a:endParaRPr lang="en-US" sz="1050" dirty="0">
                        <a:latin typeface="General Sans" charset="0"/>
                        <a:ea typeface="General Sans" charset="0"/>
                        <a:cs typeface="General Sans" charset="0"/>
                      </a:endParaRPr>
                    </a:p>
                  </a:txBody>
                  <a:tcPr marL="66675" marR="66675" marT="66675" marB="66675" anchor="ctr">
                    <a:lnL w="9525" cap="flat" cmpd="sng" algn="ctr">
                      <a:solidFill>
                        <a:srgbClr val="F7F7F7">
                          <a:alpha val="100000"/>
                        </a:srgbClr>
                      </a:solidFill>
                      <a:prstDash val="solid"/>
                      <a:round/>
                      <a:headEnd type="none" w="med" len="med"/>
                      <a:tailEnd type="none" w="med" len="med"/>
                    </a:lnL>
                    <a:lnR w="9525" cap="flat" cmpd="sng" algn="ctr">
                      <a:solidFill>
                        <a:srgbClr val="F7F7F7">
                          <a:alpha val="100000"/>
                        </a:srgbClr>
                      </a:solidFill>
                      <a:prstDash val="solid"/>
                      <a:round/>
                      <a:headEnd type="none" w="med" len="med"/>
                      <a:tailEnd type="none" w="med" len="med"/>
                    </a:lnR>
                    <a:lnT w="9525" cap="flat" cmpd="sng" algn="ctr">
                      <a:solidFill>
                        <a:srgbClr val="F7F7F7">
                          <a:alpha val="100000"/>
                        </a:srgbClr>
                      </a:solidFill>
                      <a:prstDash val="solid"/>
                      <a:round/>
                      <a:headEnd type="none" w="med" len="med"/>
                      <a:tailEnd type="none" w="med" len="med"/>
                    </a:lnT>
                    <a:lnB w="9525" cap="flat" cmpd="sng" algn="ctr">
                      <a:solidFill>
                        <a:srgbClr val="F7F7F7">
                          <a:alpha val="100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4" name="Text 0"/>
          <p:cNvSpPr/>
          <p:nvPr/>
        </p:nvSpPr>
        <p:spPr>
          <a:xfrm>
            <a:off x="476250" y="714375"/>
            <a:ext cx="8191500" cy="411473"/>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Detailed packaging &amp; pricing information.</a:t>
            </a:r>
            <a:endParaRPr lang="en-US" sz="2700" dirty="0"/>
          </a:p>
        </p:txBody>
      </p:sp>
      <p:sp>
        <p:nvSpPr>
          <p:cNvPr id="5" name="Text 1"/>
          <p:cNvSpPr/>
          <p:nvPr/>
        </p:nvSpPr>
        <p:spPr>
          <a:xfrm>
            <a:off x="476250" y="430618"/>
            <a:ext cx="81915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PACKAGING</a:t>
            </a:r>
            <a:endParaRPr lang="en-US" sz="750" dirty="0"/>
          </a:p>
        </p:txBody>
      </p:sp>
      <p:sp>
        <p:nvSpPr>
          <p:cNvPr id="6" name="Text 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60">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STRATEGIC PARTNERS</a:t>
            </a:r>
            <a:endParaRPr lang="en-US" sz="750" dirty="0"/>
          </a:p>
        </p:txBody>
      </p:sp>
      <p:sp>
        <p:nvSpPr>
          <p:cNvPr id="4" name="Text 1"/>
          <p:cNvSpPr/>
          <p:nvPr/>
        </p:nvSpPr>
        <p:spPr>
          <a:xfrm>
            <a:off x="471876" y="714375"/>
            <a:ext cx="6243005" cy="411473"/>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Headline about your strategic partners.</a:t>
            </a:r>
            <a:endParaRPr lang="en-US" sz="2700" dirty="0"/>
          </a:p>
        </p:txBody>
      </p:sp>
      <p:sp>
        <p:nvSpPr>
          <p:cNvPr id="5" name="Text 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6"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7" name="Text 3"/>
          <p:cNvSpPr/>
          <p:nvPr/>
        </p:nvSpPr>
        <p:spPr>
          <a:xfrm>
            <a:off x="467139" y="1764106"/>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8" name="Text 4"/>
          <p:cNvSpPr/>
          <p:nvPr/>
        </p:nvSpPr>
        <p:spPr>
          <a:xfrm>
            <a:off x="2022041" y="1764106"/>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9" name="Text 5"/>
          <p:cNvSpPr/>
          <p:nvPr/>
        </p:nvSpPr>
        <p:spPr>
          <a:xfrm>
            <a:off x="3576943" y="1764106"/>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0" name="Text 6"/>
          <p:cNvSpPr/>
          <p:nvPr/>
        </p:nvSpPr>
        <p:spPr>
          <a:xfrm>
            <a:off x="5131844" y="1764106"/>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1" name="Text 7"/>
          <p:cNvSpPr/>
          <p:nvPr/>
        </p:nvSpPr>
        <p:spPr>
          <a:xfrm>
            <a:off x="6686746" y="1764106"/>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2" name="Text 8"/>
          <p:cNvSpPr/>
          <p:nvPr/>
        </p:nvSpPr>
        <p:spPr>
          <a:xfrm>
            <a:off x="467139" y="305326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3" name="Text 9"/>
          <p:cNvSpPr/>
          <p:nvPr/>
        </p:nvSpPr>
        <p:spPr>
          <a:xfrm>
            <a:off x="2022041" y="305326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4" name="Text 10"/>
          <p:cNvSpPr/>
          <p:nvPr/>
        </p:nvSpPr>
        <p:spPr>
          <a:xfrm>
            <a:off x="3576943" y="305326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5" name="Text 11"/>
          <p:cNvSpPr/>
          <p:nvPr/>
        </p:nvSpPr>
        <p:spPr>
          <a:xfrm>
            <a:off x="5131844" y="305326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
        <p:nvSpPr>
          <p:cNvPr id="16" name="Text 12"/>
          <p:cNvSpPr/>
          <p:nvPr/>
        </p:nvSpPr>
        <p:spPr>
          <a:xfrm>
            <a:off x="6686746" y="3053261"/>
            <a:ext cx="1047750" cy="1047750"/>
          </a:xfrm>
          <a:prstGeom prst="ellipse">
            <a:avLst/>
          </a:prstGeom>
          <a:solidFill>
            <a:srgbClr val="FFFFFF"/>
          </a:solidFill>
          <a:ln/>
        </p:spPr>
        <p:txBody>
          <a:bodyPr wrap="square" lIns="58208" tIns="123693" rIns="58208" bIns="123693" rtlCol="0" anchor="ctr"/>
          <a:lstStyle/>
          <a:p>
            <a:pPr algn="ctr">
              <a:lnSpc>
                <a:spcPts val="1680"/>
              </a:lnSpc>
            </a:pPr>
            <a:r>
              <a:rPr lang="en-US" sz="1200" dirty="0">
                <a:solidFill>
                  <a:srgbClr val="101010"/>
                </a:solidFill>
              </a:rPr>
              <a:t>LOGO</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61">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6250" y="808685"/>
            <a:ext cx="6858000" cy="82294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This sets up your product features and should answer the problem.</a:t>
            </a:r>
            <a:endParaRPr lang="en-US" sz="2700" dirty="0"/>
          </a:p>
        </p:txBody>
      </p:sp>
      <p:sp>
        <p:nvSpPr>
          <p:cNvPr id="4" name="Text 1"/>
          <p:cNvSpPr/>
          <p:nvPr/>
        </p:nvSpPr>
        <p:spPr>
          <a:xfrm>
            <a:off x="476250" y="477577"/>
            <a:ext cx="6858000" cy="166687"/>
          </a:xfrm>
          <a:prstGeom prst="rect">
            <a:avLst/>
          </a:prstGeom>
          <a:noFill/>
          <a:ln/>
        </p:spPr>
        <p:txBody>
          <a:bodyPr wrap="square" lIns="0" tIns="0" rIns="0" bIns="0" rtlCol="0" anchor="t"/>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WHY NOW</a:t>
            </a:r>
            <a:endParaRPr lang="en-US" sz="1050" dirty="0"/>
          </a:p>
        </p:txBody>
      </p:sp>
      <p:pic>
        <p:nvPicPr>
          <p:cNvPr id="5" name="Image 0" descr="https://images.unsplash.com/photo-1584269413806-0b718f2ddc7d?crop=entropy&amp;cs=tinysrgb&amp;fit=max&amp;fm=jpg&amp;ixid=M3wyMTIyMnwwfDF8c2VhcmNofDI5fHxlbnZpcm9ubWVudHxlbnwwfHx8fDE3MzE4MzkwNTd8MA&amp;ixlib=rb-4.0.3&amp;q=80&amp;w=1080"/>
          <p:cNvPicPr>
            <a:picLocks noChangeAspect="1"/>
          </p:cNvPicPr>
          <p:nvPr/>
        </p:nvPicPr>
        <p:blipFill>
          <a:blip r:embed="rId3"/>
          <a:srcRect t="2944" b="2617"/>
          <a:stretch/>
        </p:blipFill>
        <p:spPr>
          <a:xfrm>
            <a:off x="476587" y="1976115"/>
            <a:ext cx="2286000" cy="1619158"/>
          </a:xfrm>
          <a:prstGeom prst="rect">
            <a:avLst/>
          </a:prstGeom>
        </p:spPr>
      </p:pic>
      <p:pic>
        <p:nvPicPr>
          <p:cNvPr id="6" name="Image 1" descr="https://images.unsplash.com/photo-1566037930079-5557545b02a7?crop=entropy&amp;cs=tinysrgb&amp;fit=max&amp;fm=jpg&amp;ixid=M3wyMTIyMnwwfDF8c2VhcmNofDZ8fGdsb2JhbGl6YXRpb258ZW58MHx8fHwxNzMxODgyMzI1fDA&amp;ixlib=rb-4.0.3&amp;q=80&amp;w=1080"/>
          <p:cNvPicPr>
            <a:picLocks noChangeAspect="1"/>
          </p:cNvPicPr>
          <p:nvPr/>
        </p:nvPicPr>
        <p:blipFill>
          <a:blip r:embed="rId4"/>
          <a:srcRect l="1985" r="3892"/>
          <a:stretch/>
        </p:blipFill>
        <p:spPr>
          <a:xfrm flipH="1">
            <a:off x="6381750" y="1976115"/>
            <a:ext cx="2286000" cy="1619158"/>
          </a:xfrm>
          <a:prstGeom prst="rect">
            <a:avLst/>
          </a:prstGeom>
        </p:spPr>
      </p:pic>
      <p:pic>
        <p:nvPicPr>
          <p:cNvPr id="7" name="Image 2" descr="https://images.unsplash.com/photo-1614555283386-f86c91585523?crop=entropy&amp;cs=tinysrgb&amp;fit=max&amp;fm=jpg&amp;ixid=M3wyMTIyMnwwfDF8c2VhcmNofDd8fGdsb2JhbGl6YXRpb258ZW58MHx8fHwxNzMxODgyMzI1fDA&amp;ixlib=rb-4.0.3&amp;q=80&amp;w=1080"/>
          <p:cNvPicPr>
            <a:picLocks noChangeAspect="1"/>
          </p:cNvPicPr>
          <p:nvPr/>
        </p:nvPicPr>
        <p:blipFill>
          <a:blip r:embed="rId5"/>
          <a:srcRect l="2003" r="4486"/>
          <a:stretch/>
        </p:blipFill>
        <p:spPr>
          <a:xfrm>
            <a:off x="3429033" y="1976115"/>
            <a:ext cx="2286000" cy="1619158"/>
          </a:xfrm>
          <a:prstGeom prst="rect">
            <a:avLst/>
          </a:prstGeom>
        </p:spPr>
      </p:pic>
      <p:sp>
        <p:nvSpPr>
          <p:cNvPr id="8" name="Shape 2"/>
          <p:cNvSpPr/>
          <p:nvPr/>
        </p:nvSpPr>
        <p:spPr>
          <a:xfrm>
            <a:off x="3428954" y="3792041"/>
            <a:ext cx="2286383" cy="0"/>
          </a:xfrm>
          <a:prstGeom prst="line">
            <a:avLst/>
          </a:prstGeom>
          <a:solidFill>
            <a:srgbClr val="F05521"/>
          </a:solidFill>
          <a:ln w="5292">
            <a:solidFill>
              <a:srgbClr val="F05521"/>
            </a:solidFill>
            <a:prstDash val="solid"/>
            <a:headEnd type="none"/>
            <a:tailEnd type="none"/>
          </a:ln>
        </p:spPr>
        <p:txBody>
          <a:bodyPr/>
          <a:lstStyle/>
          <a:p>
            <a:endParaRPr lang="en-US"/>
          </a:p>
        </p:txBody>
      </p:sp>
      <p:sp>
        <p:nvSpPr>
          <p:cNvPr id="9" name="Shape 3"/>
          <p:cNvSpPr/>
          <p:nvPr/>
        </p:nvSpPr>
        <p:spPr>
          <a:xfrm>
            <a:off x="6381682" y="3792041"/>
            <a:ext cx="2286830" cy="0"/>
          </a:xfrm>
          <a:prstGeom prst="line">
            <a:avLst/>
          </a:prstGeom>
          <a:solidFill>
            <a:srgbClr val="F05521"/>
          </a:solidFill>
          <a:ln w="5292">
            <a:solidFill>
              <a:srgbClr val="F05521"/>
            </a:solidFill>
            <a:prstDash val="solid"/>
            <a:headEnd type="none"/>
            <a:tailEnd type="none"/>
          </a:ln>
        </p:spPr>
        <p:txBody>
          <a:bodyPr/>
          <a:lstStyle/>
          <a:p>
            <a:endParaRPr lang="en-US"/>
          </a:p>
        </p:txBody>
      </p:sp>
      <p:sp>
        <p:nvSpPr>
          <p:cNvPr id="10" name="Shape 4"/>
          <p:cNvSpPr/>
          <p:nvPr/>
        </p:nvSpPr>
        <p:spPr>
          <a:xfrm>
            <a:off x="474129" y="3792041"/>
            <a:ext cx="2288000" cy="0"/>
          </a:xfrm>
          <a:prstGeom prst="line">
            <a:avLst/>
          </a:prstGeom>
          <a:solidFill>
            <a:srgbClr val="F05521"/>
          </a:solidFill>
          <a:ln w="5292">
            <a:solidFill>
              <a:srgbClr val="F05521"/>
            </a:solidFill>
            <a:prstDash val="solid"/>
            <a:headEnd type="none"/>
            <a:tailEnd type="none"/>
          </a:ln>
        </p:spPr>
        <p:txBody>
          <a:bodyPr/>
          <a:lstStyle/>
          <a:p>
            <a:endParaRPr lang="en-US"/>
          </a:p>
        </p:txBody>
      </p:sp>
      <p:sp>
        <p:nvSpPr>
          <p:cNvPr id="11" name="Text 5"/>
          <p:cNvSpPr/>
          <p:nvPr/>
        </p:nvSpPr>
        <p:spPr>
          <a:xfrm>
            <a:off x="476805" y="4102490"/>
            <a:ext cx="1881187"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Important trend or metric</a:t>
            </a:r>
            <a:endParaRPr lang="en-US" sz="1200" dirty="0"/>
          </a:p>
        </p:txBody>
      </p:sp>
      <p:sp>
        <p:nvSpPr>
          <p:cNvPr id="12" name="Text 6"/>
          <p:cNvSpPr/>
          <p:nvPr/>
        </p:nvSpPr>
        <p:spPr>
          <a:xfrm>
            <a:off x="3432997" y="4102307"/>
            <a:ext cx="1881150"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Important trend or metric</a:t>
            </a:r>
            <a:endParaRPr lang="en-US" sz="1200" dirty="0"/>
          </a:p>
        </p:txBody>
      </p:sp>
      <p:sp>
        <p:nvSpPr>
          <p:cNvPr id="13" name="Text 7"/>
          <p:cNvSpPr/>
          <p:nvPr/>
        </p:nvSpPr>
        <p:spPr>
          <a:xfrm>
            <a:off x="6378083" y="4102529"/>
            <a:ext cx="1881150"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Important trend or metric</a:t>
            </a:r>
            <a:endParaRPr lang="en-US" sz="1200" dirty="0"/>
          </a:p>
        </p:txBody>
      </p:sp>
      <p:sp>
        <p:nvSpPr>
          <p:cNvPr id="14" name="Text 8"/>
          <p:cNvSpPr/>
          <p:nvPr/>
        </p:nvSpPr>
        <p:spPr>
          <a:xfrm>
            <a:off x="477217" y="3912277"/>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231%</a:t>
            </a:r>
            <a:endParaRPr lang="en-US" sz="1050" dirty="0"/>
          </a:p>
        </p:txBody>
      </p:sp>
      <p:sp>
        <p:nvSpPr>
          <p:cNvPr id="15" name="Text 9"/>
          <p:cNvSpPr/>
          <p:nvPr/>
        </p:nvSpPr>
        <p:spPr>
          <a:xfrm>
            <a:off x="3430248" y="3912277"/>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GLOBALIZATION</a:t>
            </a:r>
            <a:endParaRPr lang="en-US" sz="1050" dirty="0"/>
          </a:p>
        </p:txBody>
      </p:sp>
      <p:sp>
        <p:nvSpPr>
          <p:cNvPr id="16" name="Text 10"/>
          <p:cNvSpPr/>
          <p:nvPr/>
        </p:nvSpPr>
        <p:spPr>
          <a:xfrm>
            <a:off x="6381699" y="3912277"/>
            <a:ext cx="1881187" cy="166688"/>
          </a:xfrm>
          <a:prstGeom prst="rect">
            <a:avLst/>
          </a:prstGeom>
          <a:noFill/>
          <a:ln/>
        </p:spPr>
        <p:txBody>
          <a:bodyPr wrap="square" lIns="0" tIns="0" rIns="0" bIns="0" rtlCol="0" anchor="t"/>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5X</a:t>
            </a:r>
            <a:endParaRPr lang="en-US" sz="1050" dirty="0"/>
          </a:p>
        </p:txBody>
      </p:sp>
      <p:sp>
        <p:nvSpPr>
          <p:cNvPr id="17" name="Text 1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8" name="Image 3" descr="https://pitch-assets-ccb95893-de3f-4266-973c-20049231b248.s3.eu-west-1.amazonaws.com/311536be-bccc-4658-a5c9-01fceec6cc49?pitch-bytes=64237&amp;pitch-content-type=image%2Fpng"/>
          <p:cNvPicPr>
            <a:picLocks noChangeAspect="1"/>
          </p:cNvPicPr>
          <p:nvPr/>
        </p:nvPicPr>
        <p:blipFill>
          <a:blip r:embed="rId6"/>
          <a:srcRect/>
          <a:stretch/>
        </p:blipFill>
        <p:spPr>
          <a:xfrm>
            <a:off x="8337502" y="4800361"/>
            <a:ext cx="728508" cy="285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4572000" y="0"/>
            <a:ext cx="4572000" cy="4741287"/>
          </a:xfrm>
          <a:prstGeom prst="roundRect">
            <a:avLst>
              <a:gd name="adj" fmla="val -20000"/>
            </a:avLst>
          </a:prstGeom>
          <a:solidFill>
            <a:srgbClr val="CACACA"/>
          </a:solidFill>
          <a:ln/>
        </p:spPr>
        <p:txBody>
          <a:bodyPr/>
          <a:lstStyle/>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a:p>
            <a:pPr algn="ctr"/>
            <a:endParaRPr lang="en-US" sz="1000" b="1" cap="all" dirty="0">
              <a:solidFill>
                <a:schemeClr val="tx1">
                  <a:lumMod val="50000"/>
                  <a:lumOff val="50000"/>
                </a:schemeClr>
              </a:solidFill>
              <a:latin typeface="General Sans"/>
            </a:endParaRPr>
          </a:p>
        </p:txBody>
      </p:sp>
      <p:sp>
        <p:nvSpPr>
          <p:cNvPr id="4" name="Shape 1"/>
          <p:cNvSpPr/>
          <p:nvPr/>
        </p:nvSpPr>
        <p:spPr>
          <a:xfrm>
            <a:off x="6039376" y="1815546"/>
            <a:ext cx="1634379" cy="1415604"/>
          </a:xfrm>
          <a:prstGeom prst="triangle">
            <a:avLst/>
          </a:prstGeom>
          <a:solidFill>
            <a:srgbClr val="F9F9F9"/>
          </a:solidFill>
          <a:ln/>
        </p:spPr>
        <p:txBody>
          <a:bodyPr/>
          <a:lstStyle/>
          <a:p>
            <a:endParaRPr lang="en-US" dirty="0"/>
          </a:p>
        </p:txBody>
      </p:sp>
      <p:sp>
        <p:nvSpPr>
          <p:cNvPr id="5" name="Shape 2"/>
          <p:cNvSpPr/>
          <p:nvPr/>
        </p:nvSpPr>
        <p:spPr>
          <a:xfrm>
            <a:off x="7281367" y="1741330"/>
            <a:ext cx="495969" cy="495969"/>
          </a:xfrm>
          <a:prstGeom prst="ellipse">
            <a:avLst/>
          </a:prstGeom>
          <a:solidFill>
            <a:srgbClr val="F7F7F7"/>
          </a:solidFill>
          <a:ln/>
        </p:spPr>
        <p:txBody>
          <a:bodyPr/>
          <a:lstStyle/>
          <a:p>
            <a:endParaRPr lang="en-US"/>
          </a:p>
        </p:txBody>
      </p:sp>
      <p:sp>
        <p:nvSpPr>
          <p:cNvPr id="6" name="Text 3"/>
          <p:cNvSpPr/>
          <p:nvPr/>
        </p:nvSpPr>
        <p:spPr>
          <a:xfrm>
            <a:off x="476250" y="727710"/>
            <a:ext cx="4762" cy="0"/>
          </a:xfrm>
          <a:prstGeom prst="rect">
            <a:avLst/>
          </a:prstGeom>
          <a:noFill/>
          <a:ln/>
        </p:spPr>
        <p:txBody>
          <a:bodyPr wrap="none" lIns="0" tIns="0" rIns="0" bIns="0" rtlCol="0" anchor="t">
            <a:spAutoFit/>
          </a:bodyPr>
          <a:lstStyle/>
          <a:p>
            <a:pPr algn="l">
              <a:lnSpc>
                <a:spcPts val="1680"/>
              </a:lnSpc>
            </a:pPr>
            <a:endParaRPr lang="en-US" sz="1200" dirty="0"/>
          </a:p>
        </p:txBody>
      </p:sp>
      <p:sp>
        <p:nvSpPr>
          <p:cNvPr id="7" name="Text 4"/>
          <p:cNvSpPr/>
          <p:nvPr/>
        </p:nvSpPr>
        <p:spPr>
          <a:xfrm>
            <a:off x="475488" y="2672070"/>
            <a:ext cx="3262312" cy="1714500"/>
          </a:xfrm>
          <a:prstGeom prst="rect">
            <a:avLst/>
          </a:prstGeom>
          <a:noFill/>
          <a:ln/>
        </p:spPr>
        <p:txBody>
          <a:bodyPr wrap="square" lIns="0" tIns="0" rIns="0" bIns="0" rtlCol="0" anchor="b"/>
          <a:lstStyle/>
          <a:p>
            <a:pPr algn="l">
              <a:lnSpc>
                <a:spcPts val="6750"/>
              </a:lnSpc>
            </a:pPr>
            <a:r>
              <a:rPr lang="en-US" sz="6800" b="1" kern="0" spc="-12" dirty="0">
                <a:solidFill>
                  <a:srgbClr val="101010"/>
                </a:solidFill>
                <a:latin typeface="General Sans" pitchFamily="34" charset="0"/>
                <a:ea typeface="General Sans" pitchFamily="34" charset="-122"/>
                <a:cs typeface="General Sans" pitchFamily="34" charset="-120"/>
              </a:rPr>
              <a:t>Pitch Deck</a:t>
            </a:r>
            <a:endParaRPr lang="en-US" sz="6750" dirty="0"/>
          </a:p>
        </p:txBody>
      </p:sp>
      <p:sp>
        <p:nvSpPr>
          <p:cNvPr id="8" name="Text 5"/>
          <p:cNvSpPr/>
          <p:nvPr/>
        </p:nvSpPr>
        <p:spPr>
          <a:xfrm>
            <a:off x="6929489" y="428625"/>
            <a:ext cx="1738164" cy="142875"/>
          </a:xfrm>
          <a:prstGeom prst="rect">
            <a:avLst/>
          </a:prstGeom>
          <a:noFill/>
          <a:ln/>
        </p:spPr>
        <p:txBody>
          <a:bodyPr wrap="square" lIns="0" tIns="0" rIns="0" bIns="0" rtlCol="0" anchor="t"/>
          <a:lstStyle/>
          <a:p>
            <a:pPr algn="r">
              <a:lnSpc>
                <a:spcPts val="1125"/>
              </a:lnSpc>
            </a:pPr>
            <a:r>
              <a:rPr lang="en-US" sz="900" b="1" kern="0" spc="120" dirty="0">
                <a:solidFill>
                  <a:srgbClr val="FFFFFF">
                    <a:alpha val="80000"/>
                  </a:srgbClr>
                </a:solidFill>
                <a:latin typeface="General Sans" pitchFamily="34" charset="0"/>
                <a:ea typeface="General Sans" pitchFamily="34" charset="-122"/>
              </a:rPr>
              <a:t>MONTH YEAR</a:t>
            </a:r>
            <a:endParaRPr lang="en-US" sz="900" dirty="0"/>
          </a:p>
        </p:txBody>
      </p:sp>
      <p:sp>
        <p:nvSpPr>
          <p:cNvPr id="9" name="Text 6"/>
          <p:cNvSpPr/>
          <p:nvPr/>
        </p:nvSpPr>
        <p:spPr>
          <a:xfrm>
            <a:off x="476027" y="428625"/>
            <a:ext cx="2673028" cy="166687"/>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PRIVILEGED AND CONFIDENTIAL</a:t>
            </a:r>
            <a:endParaRPr lang="en-US" sz="1100" dirty="0">
              <a:solidFill>
                <a:srgbClr val="015390"/>
              </a:solidFill>
            </a:endParaRPr>
          </a:p>
        </p:txBody>
      </p:sp>
      <p:pic>
        <p:nvPicPr>
          <p:cNvPr id="10" name="Image 0"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3"/>
              </a:ext>
            </a:extLst>
          </a:blip>
          <a:srcRect/>
          <a:stretch/>
        </p:blipFill>
        <p:spPr>
          <a:xfrm>
            <a:off x="476944" y="2110088"/>
            <a:ext cx="912129" cy="458428"/>
          </a:xfrm>
          <a:prstGeom prst="rect">
            <a:avLst/>
          </a:prstGeom>
        </p:spPr>
      </p:pic>
      <p:sp>
        <p:nvSpPr>
          <p:cNvPr id="11" name="Text 7"/>
          <p:cNvSpPr/>
          <p:nvPr/>
        </p:nvSpPr>
        <p:spPr>
          <a:xfrm>
            <a:off x="-274" y="4739269"/>
            <a:ext cx="9144274" cy="406942"/>
          </a:xfrm>
          <a:prstGeom prst="roundRect">
            <a:avLst>
              <a:gd name="adj" fmla="val -224700"/>
            </a:avLst>
          </a:prstGeom>
          <a:solidFill>
            <a:srgbClr val="F7F7F7"/>
          </a:solidFill>
          <a:ln/>
        </p:spPr>
        <p:txBody>
          <a:bodyPr wrap="square" lIns="511800" tIns="48042" rIns="511800" bIns="48042" rtlCol="0" anchor="ctr"/>
          <a:lstStyle/>
          <a:p>
            <a:pPr algn="ctr">
              <a:lnSpc>
                <a:spcPts val="1680"/>
              </a:lnSpc>
            </a:pPr>
            <a:endParaRPr lang="en-US" sz="1200" dirty="0"/>
          </a:p>
        </p:txBody>
      </p:sp>
      <p:pic>
        <p:nvPicPr>
          <p:cNvPr id="12" name="Image 1"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62">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6250" y="741587"/>
            <a:ext cx="4572000" cy="213345"/>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Share your most impressive metrics.</a:t>
            </a:r>
            <a:endParaRPr lang="en-US" sz="1200" dirty="0"/>
          </a:p>
        </p:txBody>
      </p:sp>
      <p:sp>
        <p:nvSpPr>
          <p:cNvPr id="4" name="Text 1"/>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04E7C"/>
                </a:solidFill>
                <a:latin typeface="General Sans" pitchFamily="34" charset="0"/>
                <a:ea typeface="General Sans" pitchFamily="34" charset="-122"/>
                <a:cs typeface="General Sans" pitchFamily="34" charset="-120"/>
              </a:rPr>
              <a:t>TRACTION</a:t>
            </a:r>
            <a:endParaRPr lang="en-US" sz="1050" dirty="0"/>
          </a:p>
        </p:txBody>
      </p:sp>
      <p:sp>
        <p:nvSpPr>
          <p:cNvPr id="5" name="Text 2"/>
          <p:cNvSpPr/>
          <p:nvPr/>
        </p:nvSpPr>
        <p:spPr>
          <a:xfrm>
            <a:off x="476250" y="1821898"/>
            <a:ext cx="2414588"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+200% YoY</a:t>
            </a:r>
            <a:endParaRPr lang="en-US" sz="2700" dirty="0"/>
          </a:p>
        </p:txBody>
      </p:sp>
      <p:sp>
        <p:nvSpPr>
          <p:cNvPr id="6" name="Text 3"/>
          <p:cNvSpPr/>
          <p:nvPr/>
        </p:nvSpPr>
        <p:spPr>
          <a:xfrm>
            <a:off x="476250" y="2348580"/>
            <a:ext cx="2414588"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SIGNUP RATE</a:t>
            </a:r>
            <a:endParaRPr lang="en-US" sz="750" dirty="0"/>
          </a:p>
        </p:txBody>
      </p:sp>
      <p:sp>
        <p:nvSpPr>
          <p:cNvPr id="7" name="Text 4"/>
          <p:cNvSpPr/>
          <p:nvPr/>
        </p:nvSpPr>
        <p:spPr>
          <a:xfrm>
            <a:off x="3366004" y="1821898"/>
            <a:ext cx="2414587"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$80.46</a:t>
            </a:r>
            <a:endParaRPr lang="en-US" sz="2700" dirty="0"/>
          </a:p>
        </p:txBody>
      </p:sp>
      <p:sp>
        <p:nvSpPr>
          <p:cNvPr id="8" name="Text 5"/>
          <p:cNvSpPr/>
          <p:nvPr/>
        </p:nvSpPr>
        <p:spPr>
          <a:xfrm>
            <a:off x="3366004" y="2348580"/>
            <a:ext cx="2414587"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CAC</a:t>
            </a:r>
            <a:endParaRPr lang="en-US" sz="750" dirty="0"/>
          </a:p>
        </p:txBody>
      </p:sp>
      <p:sp>
        <p:nvSpPr>
          <p:cNvPr id="9" name="Text 6"/>
          <p:cNvSpPr/>
          <p:nvPr/>
        </p:nvSpPr>
        <p:spPr>
          <a:xfrm>
            <a:off x="6255758" y="1821898"/>
            <a:ext cx="2414141"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$1.8M</a:t>
            </a:r>
            <a:endParaRPr lang="en-US" sz="2700" dirty="0"/>
          </a:p>
        </p:txBody>
      </p:sp>
      <p:sp>
        <p:nvSpPr>
          <p:cNvPr id="10" name="Text 7"/>
          <p:cNvSpPr/>
          <p:nvPr/>
        </p:nvSpPr>
        <p:spPr>
          <a:xfrm>
            <a:off x="6255758" y="2348580"/>
            <a:ext cx="2414364"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ARR</a:t>
            </a:r>
            <a:endParaRPr lang="en-US" sz="750" dirty="0"/>
          </a:p>
        </p:txBody>
      </p:sp>
      <p:sp>
        <p:nvSpPr>
          <p:cNvPr id="11" name="Text 8"/>
          <p:cNvSpPr/>
          <p:nvPr/>
        </p:nvSpPr>
        <p:spPr>
          <a:xfrm>
            <a:off x="476250" y="3467910"/>
            <a:ext cx="2414513"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$5,731</a:t>
            </a:r>
            <a:endParaRPr lang="en-US" sz="2700" dirty="0"/>
          </a:p>
        </p:txBody>
      </p:sp>
      <p:sp>
        <p:nvSpPr>
          <p:cNvPr id="12" name="Text 9"/>
          <p:cNvSpPr/>
          <p:nvPr/>
        </p:nvSpPr>
        <p:spPr>
          <a:xfrm>
            <a:off x="476250" y="3994592"/>
            <a:ext cx="2414439"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LTV</a:t>
            </a:r>
            <a:endParaRPr lang="en-US" sz="750" dirty="0"/>
          </a:p>
        </p:txBody>
      </p:sp>
      <p:sp>
        <p:nvSpPr>
          <p:cNvPr id="13" name="Text 10"/>
          <p:cNvSpPr/>
          <p:nvPr/>
        </p:nvSpPr>
        <p:spPr>
          <a:xfrm>
            <a:off x="3366004" y="3467910"/>
            <a:ext cx="2414587"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67</a:t>
            </a:r>
            <a:endParaRPr lang="en-US" sz="2700" dirty="0"/>
          </a:p>
        </p:txBody>
      </p:sp>
      <p:sp>
        <p:nvSpPr>
          <p:cNvPr id="14" name="Text 11"/>
          <p:cNvSpPr/>
          <p:nvPr/>
        </p:nvSpPr>
        <p:spPr>
          <a:xfrm>
            <a:off x="3366004" y="3994592"/>
            <a:ext cx="2414587"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PARTNER INTEGRATIONS</a:t>
            </a:r>
            <a:endParaRPr lang="en-US" sz="750" dirty="0"/>
          </a:p>
        </p:txBody>
      </p:sp>
      <p:sp>
        <p:nvSpPr>
          <p:cNvPr id="15" name="Text 12"/>
          <p:cNvSpPr/>
          <p:nvPr/>
        </p:nvSpPr>
        <p:spPr>
          <a:xfrm>
            <a:off x="6255758" y="3467910"/>
            <a:ext cx="2414141" cy="411473"/>
          </a:xfrm>
          <a:prstGeom prst="rect">
            <a:avLst/>
          </a:prstGeom>
          <a:noFill/>
          <a:ln/>
        </p:spPr>
        <p:txBody>
          <a:bodyPr wrap="square" lIns="0" tIns="0" rIns="0" bIns="0" rtlCol="0" anchor="t"/>
          <a:lstStyle/>
          <a:p>
            <a:pPr algn="l">
              <a:lnSpc>
                <a:spcPts val="3240"/>
              </a:lnSpc>
            </a:pPr>
            <a:r>
              <a:rPr lang="en-US" sz="2700" b="1" kern="0" spc="-12" dirty="0">
                <a:solidFill>
                  <a:srgbClr val="004E7C"/>
                </a:solidFill>
                <a:latin typeface="General Sans" pitchFamily="34" charset="0"/>
                <a:ea typeface="General Sans" pitchFamily="34" charset="-122"/>
                <a:cs typeface="General Sans" pitchFamily="34" charset="-120"/>
              </a:rPr>
              <a:t>4.7K</a:t>
            </a:r>
            <a:endParaRPr lang="en-US" sz="2700" dirty="0"/>
          </a:p>
        </p:txBody>
      </p:sp>
      <p:sp>
        <p:nvSpPr>
          <p:cNvPr id="16" name="Text 13"/>
          <p:cNvSpPr/>
          <p:nvPr/>
        </p:nvSpPr>
        <p:spPr>
          <a:xfrm>
            <a:off x="6255758" y="3994592"/>
            <a:ext cx="241429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MONTHLY VISITORS</a:t>
            </a:r>
            <a:endParaRPr lang="en-US" sz="750" dirty="0"/>
          </a:p>
        </p:txBody>
      </p:sp>
      <p:sp>
        <p:nvSpPr>
          <p:cNvPr id="17" name="Shape 14"/>
          <p:cNvSpPr/>
          <p:nvPr/>
        </p:nvSpPr>
        <p:spPr>
          <a:xfrm>
            <a:off x="415504" y="2994369"/>
            <a:ext cx="8255285"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8" name="Text 15"/>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9"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63">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2467" y="3213684"/>
            <a:ext cx="4000500" cy="1280071"/>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Tell a story about a client you've worked with in the past. Make it personal: Include the client's name and explain the problem you solved for them. What exactly was Josh's challenge and how did it affect their business? </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If you can, include a quote from the customer for some social proof.</a:t>
            </a:r>
            <a:endParaRPr lang="en-US" sz="1200" dirty="0"/>
          </a:p>
        </p:txBody>
      </p:sp>
      <p:sp>
        <p:nvSpPr>
          <p:cNvPr id="4" name="Text 1"/>
          <p:cNvSpPr/>
          <p:nvPr/>
        </p:nvSpPr>
        <p:spPr>
          <a:xfrm>
            <a:off x="6094476" y="4262438"/>
            <a:ext cx="2570931"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“WE WERE ABLE TO ACHIEVE OUR ANNUAL GROWTH GOALS IN UNDER SIX MONTHS.”</a:t>
            </a:r>
            <a:endParaRPr lang="en-US" sz="750" dirty="0"/>
          </a:p>
        </p:txBody>
      </p:sp>
      <p:sp>
        <p:nvSpPr>
          <p:cNvPr id="5" name="Text 2"/>
          <p:cNvSpPr/>
          <p:nvPr/>
        </p:nvSpPr>
        <p:spPr>
          <a:xfrm>
            <a:off x="6094519" y="3745706"/>
            <a:ext cx="2570931" cy="166688"/>
          </a:xfrm>
          <a:prstGeom prst="rect">
            <a:avLst/>
          </a:prstGeom>
          <a:noFill/>
          <a:ln/>
        </p:spPr>
        <p:txBody>
          <a:bodyPr wrap="square" lIns="0" tIns="0" rIns="0" bIns="0" rtlCol="0" anchor="ctr"/>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JOSH CAULFIELD, CEO</a:t>
            </a:r>
            <a:endParaRPr lang="en-US" sz="1050" dirty="0"/>
          </a:p>
        </p:txBody>
      </p:sp>
      <p:sp>
        <p:nvSpPr>
          <p:cNvPr id="6" name="Text 3"/>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CASE STUDY</a:t>
            </a:r>
            <a:endParaRPr lang="en-US" sz="750" dirty="0"/>
          </a:p>
        </p:txBody>
      </p:sp>
      <p:sp>
        <p:nvSpPr>
          <p:cNvPr id="7" name="Text 4"/>
          <p:cNvSpPr/>
          <p:nvPr/>
        </p:nvSpPr>
        <p:spPr>
          <a:xfrm>
            <a:off x="471876" y="714375"/>
            <a:ext cx="4000500" cy="82294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Meet Josh, CEO </a:t>
            </a:r>
            <a:endParaRPr lang="en-US" sz="2700" dirty="0"/>
          </a:p>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at Copernicus Ltd.</a:t>
            </a:r>
            <a:endParaRPr lang="en-US" sz="2700" dirty="0"/>
          </a:p>
        </p:txBody>
      </p:sp>
      <p:pic>
        <p:nvPicPr>
          <p:cNvPr id="8" name="Image 0" descr="https://pitch-assets-ccb95893-de3f-4266-973c-20049231b248.s3.eu-west-1.amazonaws.com/fbb8a860-0881-4ec3-b211-24d9a0f1f995?pitch-bytes=1795630&amp;pitch-content-type=image%2Fjpeg"/>
          <p:cNvPicPr>
            <a:picLocks noChangeAspect="1"/>
          </p:cNvPicPr>
          <p:nvPr/>
        </p:nvPicPr>
        <p:blipFill>
          <a:blip r:embed="rId3"/>
          <a:srcRect l="31707" t="14357" r="38795" b="34871"/>
          <a:stretch/>
        </p:blipFill>
        <p:spPr>
          <a:xfrm>
            <a:off x="6094476" y="476250"/>
            <a:ext cx="2573274" cy="2952921"/>
          </a:xfrm>
          <a:prstGeom prst="rect">
            <a:avLst/>
          </a:prstGeom>
        </p:spPr>
      </p:pic>
      <p:sp>
        <p:nvSpPr>
          <p:cNvPr id="9" name="Shape 5"/>
          <p:cNvSpPr/>
          <p:nvPr/>
        </p:nvSpPr>
        <p:spPr>
          <a:xfrm>
            <a:off x="6097799" y="4098131"/>
            <a:ext cx="2570935" cy="0"/>
          </a:xfrm>
          <a:prstGeom prst="line">
            <a:avLst/>
          </a:prstGeom>
          <a:solidFill>
            <a:srgbClr val="F05521"/>
          </a:solidFill>
          <a:ln w="5292">
            <a:solidFill>
              <a:srgbClr val="F05521"/>
            </a:solidFill>
            <a:prstDash val="solid"/>
            <a:headEnd type="none"/>
            <a:tailEnd type="none"/>
          </a:ln>
        </p:spPr>
        <p:txBody>
          <a:bodyPr/>
          <a:lstStyle/>
          <a:p>
            <a:endParaRPr lang="en-US"/>
          </a:p>
        </p:txBody>
      </p:sp>
      <p:sp>
        <p:nvSpPr>
          <p:cNvPr id="10" name="Text 6"/>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1" name="Image 1"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65">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RECOGNITION &amp; AWARDS</a:t>
            </a:r>
            <a:endParaRPr lang="en-US" sz="750" dirty="0"/>
          </a:p>
        </p:txBody>
      </p:sp>
      <p:sp>
        <p:nvSpPr>
          <p:cNvPr id="4" name="Text 1"/>
          <p:cNvSpPr/>
          <p:nvPr/>
        </p:nvSpPr>
        <p:spPr>
          <a:xfrm>
            <a:off x="471876" y="714375"/>
            <a:ext cx="6099795" cy="82294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Include names, logos and descriptions of relevant awards you've received.</a:t>
            </a:r>
            <a:endParaRPr lang="en-US" sz="2700" dirty="0"/>
          </a:p>
        </p:txBody>
      </p:sp>
      <p:sp>
        <p:nvSpPr>
          <p:cNvPr id="5" name="Text 2"/>
          <p:cNvSpPr/>
          <p:nvPr/>
        </p:nvSpPr>
        <p:spPr>
          <a:xfrm>
            <a:off x="7262813" y="0"/>
            <a:ext cx="1881187" cy="5143500"/>
          </a:xfrm>
          <a:prstGeom prst="roundRect">
            <a:avLst>
              <a:gd name="adj" fmla="val -48608"/>
            </a:avLst>
          </a:prstGeom>
          <a:solidFill>
            <a:srgbClr val="004E7C"/>
          </a:solidFill>
          <a:ln/>
        </p:spPr>
        <p:txBody>
          <a:bodyPr wrap="square" lIns="104510" tIns="607219" rIns="104510" bIns="607219" rtlCol="0" anchor="ctr"/>
          <a:lstStyle/>
          <a:p>
            <a:pPr algn="ctr">
              <a:lnSpc>
                <a:spcPts val="1680"/>
              </a:lnSpc>
            </a:pPr>
            <a:endParaRPr lang="en-US" sz="1200" dirty="0"/>
          </a:p>
        </p:txBody>
      </p:sp>
      <p:sp>
        <p:nvSpPr>
          <p:cNvPr id="6" name="Shape 3"/>
          <p:cNvSpPr/>
          <p:nvPr/>
        </p:nvSpPr>
        <p:spPr>
          <a:xfrm>
            <a:off x="2572792" y="2887166"/>
            <a:ext cx="1881187"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7" name="Shape 4"/>
          <p:cNvSpPr/>
          <p:nvPr/>
        </p:nvSpPr>
        <p:spPr>
          <a:xfrm>
            <a:off x="4690505" y="2887166"/>
            <a:ext cx="1881188"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8" name="Shape 5"/>
          <p:cNvSpPr/>
          <p:nvPr/>
        </p:nvSpPr>
        <p:spPr>
          <a:xfrm>
            <a:off x="474129" y="2887166"/>
            <a:ext cx="1881187"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9" name="Text 6"/>
          <p:cNvSpPr/>
          <p:nvPr/>
        </p:nvSpPr>
        <p:spPr>
          <a:xfrm>
            <a:off x="476805" y="3054740"/>
            <a:ext cx="188118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0" name="Text 7"/>
          <p:cNvSpPr/>
          <p:nvPr/>
        </p:nvSpPr>
        <p:spPr>
          <a:xfrm>
            <a:off x="2573560" y="3054557"/>
            <a:ext cx="1881188"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1" name="Text 8"/>
          <p:cNvSpPr/>
          <p:nvPr/>
        </p:nvSpPr>
        <p:spPr>
          <a:xfrm>
            <a:off x="4689365" y="3054779"/>
            <a:ext cx="1881187"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Improvement in important metric</a:t>
            </a:r>
            <a:endParaRPr lang="en-US" sz="1200" dirty="0"/>
          </a:p>
        </p:txBody>
      </p:sp>
      <p:sp>
        <p:nvSpPr>
          <p:cNvPr id="12" name="Text 9"/>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3"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pic>
        <p:nvPicPr>
          <p:cNvPr id="14" name="Image 1"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4"/>
              </a:ext>
            </a:extLst>
          </a:blip>
          <a:srcRect/>
          <a:stretch/>
        </p:blipFill>
        <p:spPr>
          <a:xfrm>
            <a:off x="476944" y="2415187"/>
            <a:ext cx="728389" cy="366082"/>
          </a:xfrm>
          <a:prstGeom prst="rect">
            <a:avLst/>
          </a:prstGeom>
        </p:spPr>
      </p:pic>
      <p:pic>
        <p:nvPicPr>
          <p:cNvPr id="15" name="Image 2"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4"/>
              </a:ext>
            </a:extLst>
          </a:blip>
          <a:srcRect/>
          <a:stretch/>
        </p:blipFill>
        <p:spPr>
          <a:xfrm>
            <a:off x="2572763" y="2415187"/>
            <a:ext cx="728389" cy="366082"/>
          </a:xfrm>
          <a:prstGeom prst="rect">
            <a:avLst/>
          </a:prstGeom>
        </p:spPr>
      </p:pic>
      <p:pic>
        <p:nvPicPr>
          <p:cNvPr id="16" name="Image 3"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4"/>
              </a:ext>
            </a:extLst>
          </a:blip>
          <a:srcRect/>
          <a:stretch/>
        </p:blipFill>
        <p:spPr>
          <a:xfrm>
            <a:off x="4691199" y="2415187"/>
            <a:ext cx="728389" cy="36608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66">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69760" y="429778"/>
            <a:ext cx="4000500" cy="142875"/>
          </a:xfrm>
          <a:prstGeom prst="rect">
            <a:avLst/>
          </a:prstGeom>
          <a:noFill/>
          <a:ln/>
        </p:spPr>
        <p:txBody>
          <a:bodyPr wrap="square" lIns="0" tIns="0" rIns="0" bIns="0" rtlCol="0" anchor="t"/>
          <a:lstStyle/>
          <a:p>
            <a:pPr algn="l">
              <a:lnSpc>
                <a:spcPts val="1125"/>
              </a:lnSpc>
            </a:pPr>
            <a:r>
              <a:rPr lang="en-US" sz="800" b="1" kern="0" spc="180" dirty="0">
                <a:solidFill>
                  <a:srgbClr val="004E7C"/>
                </a:solidFill>
                <a:latin typeface="General Sans" pitchFamily="34" charset="0"/>
                <a:ea typeface="General Sans" pitchFamily="34" charset="-122"/>
                <a:cs typeface="General Sans" pitchFamily="34" charset="-120"/>
              </a:rPr>
              <a:t>PRESS</a:t>
            </a:r>
            <a:endParaRPr lang="en-US" sz="750" dirty="0"/>
          </a:p>
        </p:txBody>
      </p:sp>
      <p:sp>
        <p:nvSpPr>
          <p:cNvPr id="4" name="Text 1"/>
          <p:cNvSpPr/>
          <p:nvPr/>
        </p:nvSpPr>
        <p:spPr>
          <a:xfrm>
            <a:off x="471876" y="714375"/>
            <a:ext cx="6099796" cy="82294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Include links to any positive press you have recently received. </a:t>
            </a:r>
            <a:endParaRPr lang="en-US" sz="2700" dirty="0"/>
          </a:p>
        </p:txBody>
      </p:sp>
      <p:sp>
        <p:nvSpPr>
          <p:cNvPr id="5" name="Text 2"/>
          <p:cNvSpPr/>
          <p:nvPr/>
        </p:nvSpPr>
        <p:spPr>
          <a:xfrm>
            <a:off x="7262813" y="0"/>
            <a:ext cx="1881187" cy="5143500"/>
          </a:xfrm>
          <a:prstGeom prst="roundRect">
            <a:avLst>
              <a:gd name="adj" fmla="val -48608"/>
            </a:avLst>
          </a:prstGeom>
          <a:solidFill>
            <a:srgbClr val="004E7C"/>
          </a:solidFill>
          <a:ln/>
        </p:spPr>
        <p:txBody>
          <a:bodyPr wrap="square" lIns="104510" tIns="607219" rIns="104510" bIns="607219" rtlCol="0" anchor="ctr"/>
          <a:lstStyle/>
          <a:p>
            <a:pPr algn="ctr">
              <a:lnSpc>
                <a:spcPts val="1680"/>
              </a:lnSpc>
            </a:pPr>
            <a:endParaRPr lang="en-US" sz="1200" dirty="0"/>
          </a:p>
        </p:txBody>
      </p:sp>
      <p:sp>
        <p:nvSpPr>
          <p:cNvPr id="6" name="Shape 3"/>
          <p:cNvSpPr/>
          <p:nvPr/>
        </p:nvSpPr>
        <p:spPr>
          <a:xfrm>
            <a:off x="476250" y="2449186"/>
            <a:ext cx="5922286"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7" name="Shape 4"/>
          <p:cNvSpPr/>
          <p:nvPr/>
        </p:nvSpPr>
        <p:spPr>
          <a:xfrm>
            <a:off x="476250" y="1805321"/>
            <a:ext cx="5922286"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8" name="Text 5"/>
          <p:cNvSpPr/>
          <p:nvPr/>
        </p:nvSpPr>
        <p:spPr>
          <a:xfrm>
            <a:off x="480261" y="1918005"/>
            <a:ext cx="3217962" cy="205718"/>
          </a:xfrm>
          <a:prstGeom prst="rect">
            <a:avLst/>
          </a:prstGeom>
          <a:noFill/>
          <a:ln/>
        </p:spPr>
        <p:txBody>
          <a:bodyPr wrap="square" lIns="0" tIns="0" rIns="0" bIns="0" rtlCol="0" anchor="t"/>
          <a:lstStyle/>
          <a:p>
            <a:pPr algn="l">
              <a:lnSpc>
                <a:spcPts val="1620"/>
              </a:lnSpc>
            </a:pPr>
            <a:r>
              <a:rPr lang="en-US" sz="1400" b="1" u="heavy" kern="0" spc="-12" dirty="0">
                <a:solidFill>
                  <a:srgbClr val="004E7C"/>
                </a:solidFill>
                <a:latin typeface="General Sans" pitchFamily="34" charset="0"/>
                <a:ea typeface="General Sans" pitchFamily="34" charset="-122"/>
                <a:cs typeface="General Sans" pitchFamily="34" charset="-120"/>
              </a:rPr>
              <a:t>This is the Headline of the Article</a:t>
            </a:r>
            <a:r>
              <a:rPr lang="en-US" sz="1400" b="1" kern="0" spc="-12" dirty="0">
                <a:solidFill>
                  <a:srgbClr val="004E7C"/>
                </a:solidFill>
                <a:latin typeface="General Sans" pitchFamily="34" charset="0"/>
                <a:ea typeface="General Sans" pitchFamily="34" charset="-122"/>
                <a:cs typeface="General Sans" pitchFamily="34" charset="-120"/>
              </a:rPr>
              <a:t> </a:t>
            </a:r>
            <a:r>
              <a:rPr lang="en-US" sz="1400" b="0" kern="0" spc="-12" dirty="0">
                <a:solidFill>
                  <a:srgbClr val="004E7C"/>
                </a:solidFill>
                <a:latin typeface="General Sans" pitchFamily="34" charset="0"/>
                <a:ea typeface="General Sans" pitchFamily="34" charset="-122"/>
                <a:cs typeface="General Sans" pitchFamily="34" charset="-120"/>
              </a:rPr>
              <a:t>→</a:t>
            </a:r>
            <a:endParaRPr lang="en-US" sz="1350" dirty="0"/>
          </a:p>
        </p:txBody>
      </p:sp>
      <p:sp>
        <p:nvSpPr>
          <p:cNvPr id="9" name="Text 6"/>
          <p:cNvSpPr/>
          <p:nvPr/>
        </p:nvSpPr>
        <p:spPr>
          <a:xfrm>
            <a:off x="476250" y="2170780"/>
            <a:ext cx="3931295" cy="133350"/>
          </a:xfrm>
          <a:prstGeom prst="rect">
            <a:avLst/>
          </a:prstGeom>
          <a:noFill/>
          <a:ln/>
        </p:spPr>
        <p:txBody>
          <a:bodyPr wrap="square" lIns="0" tIns="0" rIns="0" bIns="0" rtlCol="0" anchor="t"/>
          <a:lstStyle/>
          <a:p>
            <a:pPr algn="l">
              <a:lnSpc>
                <a:spcPts val="1050"/>
              </a:lnSpc>
            </a:pPr>
            <a:r>
              <a:rPr lang="en-US" sz="800" b="0" dirty="0">
                <a:solidFill>
                  <a:srgbClr val="101010"/>
                </a:solidFill>
                <a:latin typeface="General Sans" pitchFamily="34" charset="0"/>
                <a:ea typeface="General Sans" pitchFamily="34" charset="-122"/>
                <a:cs typeface="General Sans" pitchFamily="34" charset="-120"/>
              </a:rPr>
              <a:t>WASHINGTON POST, APR 2026</a:t>
            </a:r>
            <a:endParaRPr lang="en-US" sz="750" dirty="0"/>
          </a:p>
        </p:txBody>
      </p:sp>
      <p:sp>
        <p:nvSpPr>
          <p:cNvPr id="10" name="Shape 7"/>
          <p:cNvSpPr/>
          <p:nvPr/>
        </p:nvSpPr>
        <p:spPr>
          <a:xfrm>
            <a:off x="476250" y="3105072"/>
            <a:ext cx="5922286"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1" name="Text 8"/>
          <p:cNvSpPr/>
          <p:nvPr/>
        </p:nvSpPr>
        <p:spPr>
          <a:xfrm>
            <a:off x="480261" y="2573891"/>
            <a:ext cx="3217962" cy="205718"/>
          </a:xfrm>
          <a:prstGeom prst="rect">
            <a:avLst/>
          </a:prstGeom>
          <a:noFill/>
          <a:ln/>
        </p:spPr>
        <p:txBody>
          <a:bodyPr wrap="square" lIns="0" tIns="0" rIns="0" bIns="0" rtlCol="0" anchor="t"/>
          <a:lstStyle/>
          <a:p>
            <a:pPr algn="l">
              <a:lnSpc>
                <a:spcPts val="1620"/>
              </a:lnSpc>
            </a:pPr>
            <a:r>
              <a:rPr lang="en-US" sz="1400" b="1" u="heavy" kern="0" spc="-12" dirty="0">
                <a:solidFill>
                  <a:srgbClr val="004E7C"/>
                </a:solidFill>
                <a:latin typeface="General Sans" pitchFamily="34" charset="0"/>
                <a:ea typeface="General Sans" pitchFamily="34" charset="-122"/>
                <a:cs typeface="General Sans" pitchFamily="34" charset="-120"/>
              </a:rPr>
              <a:t>This is the Headline of the Article</a:t>
            </a:r>
            <a:r>
              <a:rPr lang="en-US" sz="1400" b="1" kern="0" spc="-12" dirty="0">
                <a:solidFill>
                  <a:srgbClr val="004E7C"/>
                </a:solidFill>
                <a:latin typeface="General Sans" pitchFamily="34" charset="0"/>
                <a:ea typeface="General Sans" pitchFamily="34" charset="-122"/>
                <a:cs typeface="General Sans" pitchFamily="34" charset="-120"/>
              </a:rPr>
              <a:t> </a:t>
            </a:r>
            <a:r>
              <a:rPr lang="en-US" sz="1400" b="0" kern="0" spc="-12" dirty="0">
                <a:solidFill>
                  <a:srgbClr val="004E7C"/>
                </a:solidFill>
                <a:latin typeface="General Sans" pitchFamily="34" charset="0"/>
                <a:ea typeface="General Sans" pitchFamily="34" charset="-122"/>
                <a:cs typeface="General Sans" pitchFamily="34" charset="-120"/>
              </a:rPr>
              <a:t>→</a:t>
            </a:r>
            <a:endParaRPr lang="en-US" sz="1350" dirty="0"/>
          </a:p>
        </p:txBody>
      </p:sp>
      <p:sp>
        <p:nvSpPr>
          <p:cNvPr id="12" name="Text 9"/>
          <p:cNvSpPr/>
          <p:nvPr/>
        </p:nvSpPr>
        <p:spPr>
          <a:xfrm>
            <a:off x="476250" y="2826666"/>
            <a:ext cx="3931295" cy="133350"/>
          </a:xfrm>
          <a:prstGeom prst="rect">
            <a:avLst/>
          </a:prstGeom>
          <a:noFill/>
          <a:ln/>
        </p:spPr>
        <p:txBody>
          <a:bodyPr wrap="square" lIns="0" tIns="0" rIns="0" bIns="0" rtlCol="0" anchor="t"/>
          <a:lstStyle/>
          <a:p>
            <a:pPr algn="l">
              <a:lnSpc>
                <a:spcPts val="1050"/>
              </a:lnSpc>
            </a:pPr>
            <a:r>
              <a:rPr lang="en-US" sz="800" b="0" dirty="0">
                <a:solidFill>
                  <a:srgbClr val="101010"/>
                </a:solidFill>
                <a:latin typeface="General Sans" pitchFamily="34" charset="0"/>
                <a:ea typeface="General Sans" pitchFamily="34" charset="-122"/>
                <a:cs typeface="General Sans" pitchFamily="34" charset="-120"/>
              </a:rPr>
              <a:t>POST AND COURIER, JUL 2026</a:t>
            </a:r>
            <a:endParaRPr lang="en-US" sz="750" dirty="0"/>
          </a:p>
        </p:txBody>
      </p:sp>
      <p:sp>
        <p:nvSpPr>
          <p:cNvPr id="13" name="Shape 10"/>
          <p:cNvSpPr/>
          <p:nvPr/>
        </p:nvSpPr>
        <p:spPr>
          <a:xfrm>
            <a:off x="476250" y="3760958"/>
            <a:ext cx="5922286"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4" name="Text 11"/>
          <p:cNvSpPr/>
          <p:nvPr/>
        </p:nvSpPr>
        <p:spPr>
          <a:xfrm>
            <a:off x="480261" y="3229777"/>
            <a:ext cx="3217962" cy="205718"/>
          </a:xfrm>
          <a:prstGeom prst="rect">
            <a:avLst/>
          </a:prstGeom>
          <a:noFill/>
          <a:ln/>
        </p:spPr>
        <p:txBody>
          <a:bodyPr wrap="square" lIns="0" tIns="0" rIns="0" bIns="0" rtlCol="0" anchor="t"/>
          <a:lstStyle/>
          <a:p>
            <a:pPr algn="l">
              <a:lnSpc>
                <a:spcPts val="1620"/>
              </a:lnSpc>
            </a:pPr>
            <a:r>
              <a:rPr lang="en-US" sz="1400" b="1" u="heavy" kern="0" spc="-12" dirty="0">
                <a:solidFill>
                  <a:srgbClr val="004E7C"/>
                </a:solidFill>
                <a:latin typeface="General Sans" pitchFamily="34" charset="0"/>
                <a:ea typeface="General Sans" pitchFamily="34" charset="-122"/>
                <a:cs typeface="General Sans" pitchFamily="34" charset="-120"/>
              </a:rPr>
              <a:t>This is the Headline of the Article</a:t>
            </a:r>
            <a:r>
              <a:rPr lang="en-US" sz="1400" b="1" kern="0" spc="-12" dirty="0">
                <a:solidFill>
                  <a:srgbClr val="004E7C"/>
                </a:solidFill>
                <a:latin typeface="General Sans" pitchFamily="34" charset="0"/>
                <a:ea typeface="General Sans" pitchFamily="34" charset="-122"/>
                <a:cs typeface="General Sans" pitchFamily="34" charset="-120"/>
              </a:rPr>
              <a:t> </a:t>
            </a:r>
            <a:r>
              <a:rPr lang="en-US" sz="1400" b="0" kern="0" spc="-12" dirty="0">
                <a:solidFill>
                  <a:srgbClr val="004E7C"/>
                </a:solidFill>
                <a:latin typeface="General Sans" pitchFamily="34" charset="0"/>
                <a:ea typeface="General Sans" pitchFamily="34" charset="-122"/>
                <a:cs typeface="General Sans" pitchFamily="34" charset="-120"/>
              </a:rPr>
              <a:t>→</a:t>
            </a:r>
            <a:endParaRPr lang="en-US" sz="1350" dirty="0"/>
          </a:p>
        </p:txBody>
      </p:sp>
      <p:sp>
        <p:nvSpPr>
          <p:cNvPr id="15" name="Text 12"/>
          <p:cNvSpPr/>
          <p:nvPr/>
        </p:nvSpPr>
        <p:spPr>
          <a:xfrm>
            <a:off x="476250" y="3482552"/>
            <a:ext cx="3931295" cy="133350"/>
          </a:xfrm>
          <a:prstGeom prst="rect">
            <a:avLst/>
          </a:prstGeom>
          <a:noFill/>
          <a:ln/>
        </p:spPr>
        <p:txBody>
          <a:bodyPr wrap="square" lIns="0" tIns="0" rIns="0" bIns="0" rtlCol="0" anchor="t"/>
          <a:lstStyle/>
          <a:p>
            <a:pPr algn="l">
              <a:lnSpc>
                <a:spcPts val="1050"/>
              </a:lnSpc>
            </a:pPr>
            <a:r>
              <a:rPr lang="en-US" sz="800" b="0" dirty="0">
                <a:solidFill>
                  <a:srgbClr val="101010"/>
                </a:solidFill>
                <a:latin typeface="General Sans" pitchFamily="34" charset="0"/>
                <a:ea typeface="General Sans" pitchFamily="34" charset="-122"/>
                <a:cs typeface="General Sans" pitchFamily="34" charset="-120"/>
              </a:rPr>
              <a:t>NEW YORK TIMES, OCT 2026</a:t>
            </a:r>
            <a:endParaRPr lang="en-US" sz="750" dirty="0"/>
          </a:p>
        </p:txBody>
      </p:sp>
      <p:sp>
        <p:nvSpPr>
          <p:cNvPr id="16" name="Shape 13"/>
          <p:cNvSpPr/>
          <p:nvPr/>
        </p:nvSpPr>
        <p:spPr>
          <a:xfrm>
            <a:off x="476250" y="4416843"/>
            <a:ext cx="5922286" cy="0"/>
          </a:xfrm>
          <a:prstGeom prst="line">
            <a:avLst/>
          </a:prstGeom>
          <a:solidFill>
            <a:srgbClr val="F05521"/>
          </a:solidFill>
          <a:ln w="5292">
            <a:solidFill>
              <a:srgbClr val="004E7C"/>
            </a:solidFill>
            <a:prstDash val="solid"/>
            <a:headEnd type="none"/>
            <a:tailEnd type="none"/>
          </a:ln>
        </p:spPr>
        <p:txBody>
          <a:bodyPr/>
          <a:lstStyle/>
          <a:p>
            <a:endParaRPr lang="en-US"/>
          </a:p>
        </p:txBody>
      </p:sp>
      <p:sp>
        <p:nvSpPr>
          <p:cNvPr id="17" name="Text 14"/>
          <p:cNvSpPr/>
          <p:nvPr/>
        </p:nvSpPr>
        <p:spPr>
          <a:xfrm>
            <a:off x="480261" y="3885662"/>
            <a:ext cx="3217962" cy="205718"/>
          </a:xfrm>
          <a:prstGeom prst="rect">
            <a:avLst/>
          </a:prstGeom>
          <a:noFill/>
          <a:ln/>
        </p:spPr>
        <p:txBody>
          <a:bodyPr wrap="square" lIns="0" tIns="0" rIns="0" bIns="0" rtlCol="0" anchor="t"/>
          <a:lstStyle/>
          <a:p>
            <a:pPr algn="l">
              <a:lnSpc>
                <a:spcPts val="1620"/>
              </a:lnSpc>
            </a:pPr>
            <a:r>
              <a:rPr lang="en-US" sz="1400" b="1" u="heavy" kern="0" spc="-12" dirty="0">
                <a:solidFill>
                  <a:srgbClr val="004E7C"/>
                </a:solidFill>
                <a:latin typeface="General Sans" pitchFamily="34" charset="0"/>
                <a:ea typeface="General Sans" pitchFamily="34" charset="-122"/>
                <a:cs typeface="General Sans" pitchFamily="34" charset="-120"/>
              </a:rPr>
              <a:t>This is the Headline of the Article</a:t>
            </a:r>
            <a:r>
              <a:rPr lang="en-US" sz="1400" b="1" kern="0" spc="-12" dirty="0">
                <a:solidFill>
                  <a:srgbClr val="004E7C"/>
                </a:solidFill>
                <a:latin typeface="General Sans" pitchFamily="34" charset="0"/>
                <a:ea typeface="General Sans" pitchFamily="34" charset="-122"/>
                <a:cs typeface="General Sans" pitchFamily="34" charset="-120"/>
              </a:rPr>
              <a:t> </a:t>
            </a:r>
            <a:r>
              <a:rPr lang="en-US" sz="1400" b="0" kern="0" spc="-12" dirty="0">
                <a:solidFill>
                  <a:srgbClr val="004E7C"/>
                </a:solidFill>
                <a:latin typeface="General Sans" pitchFamily="34" charset="0"/>
                <a:ea typeface="General Sans" pitchFamily="34" charset="-122"/>
                <a:cs typeface="General Sans" pitchFamily="34" charset="-120"/>
              </a:rPr>
              <a:t>→</a:t>
            </a:r>
            <a:endParaRPr lang="en-US" sz="1350" dirty="0"/>
          </a:p>
        </p:txBody>
      </p:sp>
      <p:sp>
        <p:nvSpPr>
          <p:cNvPr id="18" name="Text 15"/>
          <p:cNvSpPr/>
          <p:nvPr/>
        </p:nvSpPr>
        <p:spPr>
          <a:xfrm>
            <a:off x="476250" y="4138438"/>
            <a:ext cx="3931295" cy="133350"/>
          </a:xfrm>
          <a:prstGeom prst="rect">
            <a:avLst/>
          </a:prstGeom>
          <a:noFill/>
          <a:ln/>
        </p:spPr>
        <p:txBody>
          <a:bodyPr wrap="square" lIns="0" tIns="0" rIns="0" bIns="0" rtlCol="0" anchor="t"/>
          <a:lstStyle/>
          <a:p>
            <a:pPr algn="l">
              <a:lnSpc>
                <a:spcPts val="1050"/>
              </a:lnSpc>
            </a:pPr>
            <a:r>
              <a:rPr lang="en-US" sz="800" b="0" dirty="0">
                <a:solidFill>
                  <a:srgbClr val="101010"/>
                </a:solidFill>
                <a:latin typeface="General Sans" pitchFamily="34" charset="0"/>
                <a:ea typeface="General Sans" pitchFamily="34" charset="-122"/>
                <a:cs typeface="General Sans" pitchFamily="34" charset="-120"/>
              </a:rPr>
              <a:t>POST AND COURIER, DEC 2026</a:t>
            </a:r>
            <a:endParaRPr lang="en-US" sz="750" dirty="0"/>
          </a:p>
        </p:txBody>
      </p:sp>
      <p:sp>
        <p:nvSpPr>
          <p:cNvPr id="19" name="Text 16"/>
          <p:cNvSpPr/>
          <p:nvPr/>
        </p:nvSpPr>
        <p:spPr>
          <a:xfrm>
            <a:off x="0" y="4736558"/>
            <a:ext cx="9144000"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0"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67">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ASK</a:t>
            </a:r>
            <a:endParaRPr lang="en-US" sz="1050" dirty="0"/>
          </a:p>
        </p:txBody>
      </p:sp>
      <p:sp>
        <p:nvSpPr>
          <p:cNvPr id="4" name="Text 1"/>
          <p:cNvSpPr/>
          <p:nvPr/>
        </p:nvSpPr>
        <p:spPr>
          <a:xfrm>
            <a:off x="476250" y="777564"/>
            <a:ext cx="7634436"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This is the outcome you are driving toward by applying for membership, grant, or investment.</a:t>
            </a:r>
            <a:endParaRPr lang="en-US" sz="2700" dirty="0"/>
          </a:p>
        </p:txBody>
      </p:sp>
      <p:sp>
        <p:nvSpPr>
          <p:cNvPr id="5" name="Text 2"/>
          <p:cNvSpPr/>
          <p:nvPr/>
        </p:nvSpPr>
        <p:spPr>
          <a:xfrm>
            <a:off x="476250" y="1783770"/>
            <a:ext cx="5757490" cy="426690"/>
          </a:xfrm>
          <a:prstGeom prst="rect">
            <a:avLst/>
          </a:prstGeom>
          <a:noFill/>
          <a:ln/>
        </p:spPr>
        <p:txBody>
          <a:bodyPr wrap="square" lIns="0" tIns="0" rIns="0" bIns="0" rtlCol="0" anchor="b"/>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Include information about how you plan to use of funds, benefits your company or solution will provide to South Carolina, and/or your exit strategy.</a:t>
            </a:r>
            <a:endParaRPr lang="en-US" sz="1200" dirty="0"/>
          </a:p>
        </p:txBody>
      </p:sp>
      <p:sp>
        <p:nvSpPr>
          <p:cNvPr id="6" name="Shape 3"/>
          <p:cNvSpPr/>
          <p:nvPr/>
        </p:nvSpPr>
        <p:spPr>
          <a:xfrm>
            <a:off x="474933" y="2859635"/>
            <a:ext cx="476902" cy="476902"/>
          </a:xfrm>
          <a:prstGeom prst="ellipse">
            <a:avLst/>
          </a:prstGeom>
          <a:solidFill>
            <a:srgbClr val="FFFFFF"/>
          </a:solidFill>
          <a:ln/>
        </p:spPr>
        <p:txBody>
          <a:bodyPr/>
          <a:lstStyle/>
          <a:p>
            <a:endParaRPr lang="en-US"/>
          </a:p>
        </p:txBody>
      </p:sp>
      <p:sp>
        <p:nvSpPr>
          <p:cNvPr id="7" name="Text 4"/>
          <p:cNvSpPr/>
          <p:nvPr/>
        </p:nvSpPr>
        <p:spPr>
          <a:xfrm>
            <a:off x="473189" y="3667611"/>
            <a:ext cx="1495202" cy="186630"/>
          </a:xfrm>
          <a:prstGeom prst="rect">
            <a:avLst/>
          </a:prstGeom>
          <a:noFill/>
          <a:ln/>
        </p:spPr>
        <p:txBody>
          <a:bodyPr wrap="square" lIns="0" tIns="0" rIns="0" bIns="0" rtlCol="0" anchor="ctr"/>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Example: Job Creation</a:t>
            </a:r>
            <a:endParaRPr lang="en-US" sz="1050" dirty="0"/>
          </a:p>
        </p:txBody>
      </p:sp>
      <p:sp>
        <p:nvSpPr>
          <p:cNvPr id="8" name="Text 5"/>
          <p:cNvSpPr/>
          <p:nvPr/>
        </p:nvSpPr>
        <p:spPr>
          <a:xfrm>
            <a:off x="475859" y="3925812"/>
            <a:ext cx="1793751" cy="373261"/>
          </a:xfrm>
          <a:prstGeom prst="rect">
            <a:avLst/>
          </a:prstGeom>
          <a:noFill/>
          <a:ln/>
        </p:spPr>
        <p:txBody>
          <a:bodyPr wrap="square" lIns="0" tIns="0" rIns="0" bIns="0" rtlCol="0" anchor="t"/>
          <a:lstStyle/>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Description with details of the benefit to South Carolina</a:t>
            </a:r>
            <a:endParaRPr lang="en-US" sz="1050" dirty="0"/>
          </a:p>
        </p:txBody>
      </p:sp>
      <p:sp>
        <p:nvSpPr>
          <p:cNvPr id="9" name="Shape 6"/>
          <p:cNvSpPr/>
          <p:nvPr/>
        </p:nvSpPr>
        <p:spPr>
          <a:xfrm>
            <a:off x="2508049" y="2859635"/>
            <a:ext cx="476902" cy="476902"/>
          </a:xfrm>
          <a:prstGeom prst="ellipse">
            <a:avLst/>
          </a:prstGeom>
          <a:solidFill>
            <a:srgbClr val="FFFFFF"/>
          </a:solidFill>
          <a:ln/>
        </p:spPr>
        <p:txBody>
          <a:bodyPr/>
          <a:lstStyle/>
          <a:p>
            <a:endParaRPr lang="en-US"/>
          </a:p>
        </p:txBody>
      </p:sp>
      <p:sp>
        <p:nvSpPr>
          <p:cNvPr id="10" name="Text 7"/>
          <p:cNvSpPr/>
          <p:nvPr/>
        </p:nvSpPr>
        <p:spPr>
          <a:xfrm>
            <a:off x="2509773" y="3483829"/>
            <a:ext cx="1495202" cy="373261"/>
          </a:xfrm>
          <a:prstGeom prst="rect">
            <a:avLst/>
          </a:prstGeom>
          <a:noFill/>
          <a:ln/>
        </p:spPr>
        <p:txBody>
          <a:bodyPr wrap="square" lIns="0" tIns="0" rIns="0" bIns="0" rtlCol="0" anchor="ctr"/>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Example: Taxable Corporate Revenue</a:t>
            </a:r>
            <a:endParaRPr lang="en-US" sz="1050" dirty="0"/>
          </a:p>
        </p:txBody>
      </p:sp>
      <p:sp>
        <p:nvSpPr>
          <p:cNvPr id="11" name="Text 8"/>
          <p:cNvSpPr/>
          <p:nvPr/>
        </p:nvSpPr>
        <p:spPr>
          <a:xfrm>
            <a:off x="2512443" y="3925812"/>
            <a:ext cx="1793751" cy="373261"/>
          </a:xfrm>
          <a:prstGeom prst="rect">
            <a:avLst/>
          </a:prstGeom>
          <a:noFill/>
          <a:ln/>
        </p:spPr>
        <p:txBody>
          <a:bodyPr wrap="square" lIns="0" tIns="0" rIns="0" bIns="0" rtlCol="0" anchor="t"/>
          <a:lstStyle/>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Description with details of the benefit to South Carolina</a:t>
            </a:r>
            <a:endParaRPr lang="en-US" sz="1050" dirty="0"/>
          </a:p>
        </p:txBody>
      </p:sp>
      <p:sp>
        <p:nvSpPr>
          <p:cNvPr id="12" name="Shape 9"/>
          <p:cNvSpPr/>
          <p:nvPr/>
        </p:nvSpPr>
        <p:spPr>
          <a:xfrm>
            <a:off x="4520940" y="2859635"/>
            <a:ext cx="476902" cy="476902"/>
          </a:xfrm>
          <a:prstGeom prst="ellipse">
            <a:avLst/>
          </a:prstGeom>
          <a:solidFill>
            <a:srgbClr val="FFFFFF"/>
          </a:solidFill>
          <a:ln/>
        </p:spPr>
        <p:txBody>
          <a:bodyPr/>
          <a:lstStyle/>
          <a:p>
            <a:endParaRPr lang="en-US"/>
          </a:p>
        </p:txBody>
      </p:sp>
      <p:sp>
        <p:nvSpPr>
          <p:cNvPr id="13" name="Text 10"/>
          <p:cNvSpPr/>
          <p:nvPr/>
        </p:nvSpPr>
        <p:spPr>
          <a:xfrm>
            <a:off x="4541384" y="3483829"/>
            <a:ext cx="1495202" cy="373261"/>
          </a:xfrm>
          <a:prstGeom prst="rect">
            <a:avLst/>
          </a:prstGeom>
          <a:noFill/>
          <a:ln/>
        </p:spPr>
        <p:txBody>
          <a:bodyPr wrap="square" lIns="0" tIns="0" rIns="0" bIns="0" rtlCol="0" anchor="ctr"/>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Example: Translation of University Resarch</a:t>
            </a:r>
            <a:endParaRPr lang="en-US" sz="1050" dirty="0"/>
          </a:p>
        </p:txBody>
      </p:sp>
      <p:sp>
        <p:nvSpPr>
          <p:cNvPr id="14" name="Text 11"/>
          <p:cNvSpPr/>
          <p:nvPr/>
        </p:nvSpPr>
        <p:spPr>
          <a:xfrm>
            <a:off x="4544054" y="3925812"/>
            <a:ext cx="1793751" cy="373261"/>
          </a:xfrm>
          <a:prstGeom prst="rect">
            <a:avLst/>
          </a:prstGeom>
          <a:noFill/>
          <a:ln/>
        </p:spPr>
        <p:txBody>
          <a:bodyPr wrap="square" lIns="0" tIns="0" rIns="0" bIns="0" rtlCol="0" anchor="t"/>
          <a:lstStyle/>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Description with details of the benefit to South Carolina</a:t>
            </a:r>
            <a:endParaRPr lang="en-US" sz="1050" dirty="0"/>
          </a:p>
        </p:txBody>
      </p:sp>
      <p:sp>
        <p:nvSpPr>
          <p:cNvPr id="15" name="Shape 12"/>
          <p:cNvSpPr/>
          <p:nvPr/>
        </p:nvSpPr>
        <p:spPr>
          <a:xfrm>
            <a:off x="6829986" y="2408609"/>
            <a:ext cx="1839336" cy="1892023"/>
          </a:xfrm>
          <a:prstGeom prst="roundRect">
            <a:avLst>
              <a:gd name="adj" fmla="val -49714"/>
            </a:avLst>
          </a:prstGeom>
          <a:solidFill>
            <a:srgbClr val="F05521"/>
          </a:solidFill>
          <a:ln/>
        </p:spPr>
        <p:txBody>
          <a:bodyPr/>
          <a:lstStyle/>
          <a:p>
            <a:endParaRPr lang="en-US"/>
          </a:p>
        </p:txBody>
      </p:sp>
      <p:sp>
        <p:nvSpPr>
          <p:cNvPr id="16" name="Text 13"/>
          <p:cNvSpPr/>
          <p:nvPr/>
        </p:nvSpPr>
        <p:spPr>
          <a:xfrm>
            <a:off x="6999071" y="2574468"/>
            <a:ext cx="1494681" cy="186630"/>
          </a:xfrm>
          <a:prstGeom prst="rect">
            <a:avLst/>
          </a:prstGeom>
          <a:noFill/>
          <a:ln/>
        </p:spPr>
        <p:txBody>
          <a:bodyPr wrap="square" lIns="0" tIns="0" rIns="0" bIns="0" rtlCol="0" anchor="ctr"/>
          <a:lstStyle/>
          <a:p>
            <a:pPr algn="l">
              <a:lnSpc>
                <a:spcPts val="1470"/>
              </a:lnSpc>
            </a:pPr>
            <a:r>
              <a:rPr lang="en-US" sz="1100" b="1" dirty="0">
                <a:solidFill>
                  <a:srgbClr val="FFFFFF"/>
                </a:solidFill>
                <a:latin typeface="General Sans" pitchFamily="34" charset="0"/>
                <a:ea typeface="General Sans" pitchFamily="34" charset="-122"/>
                <a:cs typeface="General Sans" pitchFamily="34" charset="-120"/>
              </a:rPr>
              <a:t>Exit Strategy</a:t>
            </a:r>
            <a:endParaRPr lang="en-US" sz="1050" dirty="0"/>
          </a:p>
        </p:txBody>
      </p:sp>
      <p:sp>
        <p:nvSpPr>
          <p:cNvPr id="17" name="Text 14"/>
          <p:cNvSpPr/>
          <p:nvPr/>
        </p:nvSpPr>
        <p:spPr>
          <a:xfrm>
            <a:off x="6999071" y="2859941"/>
            <a:ext cx="1491035" cy="746522"/>
          </a:xfrm>
          <a:prstGeom prst="rect">
            <a:avLst/>
          </a:prstGeom>
          <a:noFill/>
          <a:ln/>
        </p:spPr>
        <p:txBody>
          <a:bodyPr wrap="square" lIns="0" tIns="0" rIns="0" bIns="0" rtlCol="0" anchor="ctr"/>
          <a:lstStyle/>
          <a:p>
            <a:pPr algn="l">
              <a:lnSpc>
                <a:spcPts val="1470"/>
              </a:lnSpc>
            </a:pPr>
            <a:r>
              <a:rPr lang="en-US" sz="1100" b="0" dirty="0">
                <a:solidFill>
                  <a:srgbClr val="FFFFFF"/>
                </a:solidFill>
                <a:latin typeface="General Sans" pitchFamily="34" charset="0"/>
                <a:ea typeface="General Sans" pitchFamily="34" charset="-122"/>
                <a:cs typeface="General Sans" pitchFamily="34" charset="-120"/>
              </a:rPr>
              <a:t>Details about your exit strategy including relevant stats or timelines.</a:t>
            </a:r>
            <a:endParaRPr lang="en-US" sz="1050" dirty="0"/>
          </a:p>
        </p:txBody>
      </p:sp>
      <p:sp>
        <p:nvSpPr>
          <p:cNvPr id="18" name="Text 15"/>
          <p:cNvSpPr/>
          <p:nvPr/>
        </p:nvSpPr>
        <p:spPr>
          <a:xfrm>
            <a:off x="6999071" y="3698942"/>
            <a:ext cx="1494234" cy="319980"/>
          </a:xfrm>
          <a:prstGeom prst="rect">
            <a:avLst/>
          </a:prstGeom>
          <a:noFill/>
          <a:ln/>
        </p:spPr>
        <p:txBody>
          <a:bodyPr wrap="square" lIns="0" tIns="0" rIns="0" bIns="0" rtlCol="0" anchor="ctr"/>
          <a:lstStyle/>
          <a:p>
            <a:pPr algn="l">
              <a:lnSpc>
                <a:spcPts val="2520"/>
              </a:lnSpc>
            </a:pPr>
            <a:r>
              <a:rPr lang="en-US" sz="1800" b="1" dirty="0">
                <a:solidFill>
                  <a:srgbClr val="FFFFFF"/>
                </a:solidFill>
                <a:latin typeface="General Sans" pitchFamily="34" charset="0"/>
                <a:ea typeface="General Sans" pitchFamily="34" charset="-122"/>
                <a:cs typeface="General Sans" pitchFamily="34" charset="-120"/>
              </a:rPr>
              <a:t>2029</a:t>
            </a:r>
            <a:endParaRPr lang="en-US" sz="1050" dirty="0"/>
          </a:p>
        </p:txBody>
      </p:sp>
      <p:sp>
        <p:nvSpPr>
          <p:cNvPr id="19" name="Text 16"/>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0"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pic>
        <p:nvPicPr>
          <p:cNvPr id="21" name="Image 1" descr="https://icon-sets.static.services.pitch.com/icon-sets/Phosphor-Regular/pencil-circle.svg"/>
          <p:cNvPicPr>
            <a:picLocks noChangeAspect="1"/>
          </p:cNvPicPr>
          <p:nvPr/>
        </p:nvPicPr>
        <p:blipFill>
          <a:blip>
            <a:extLst>
              <a:ext uri="{96DAC541-7B7A-43D3-8B79-37D633B846F1}">
                <asvg:svgBlip xmlns:asvg="http://schemas.microsoft.com/office/drawing/2016/SVG/main" r:embed="rId4"/>
              </a:ext>
            </a:extLst>
          </a:blip>
          <a:srcRect/>
          <a:stretch/>
        </p:blipFill>
        <p:spPr>
          <a:xfrm>
            <a:off x="4571148" y="2913701"/>
            <a:ext cx="370064" cy="370064"/>
          </a:xfrm>
          <a:prstGeom prst="rect">
            <a:avLst/>
          </a:prstGeom>
        </p:spPr>
      </p:pic>
      <p:pic>
        <p:nvPicPr>
          <p:cNvPr id="22" name="Image 2" descr="https://icon-sets.static.services.pitch.com/icon-sets/Phosphor-Regular/currency-dollar.svg"/>
          <p:cNvPicPr>
            <a:picLocks noChangeAspect="1"/>
          </p:cNvPicPr>
          <p:nvPr/>
        </p:nvPicPr>
        <p:blipFill>
          <a:blip>
            <a:extLst>
              <a:ext uri="{96DAC541-7B7A-43D3-8B79-37D633B846F1}">
                <asvg:svgBlip xmlns:asvg="http://schemas.microsoft.com/office/drawing/2016/SVG/main" r:embed="rId5"/>
              </a:ext>
            </a:extLst>
          </a:blip>
          <a:srcRect/>
          <a:stretch/>
        </p:blipFill>
        <p:spPr>
          <a:xfrm>
            <a:off x="2590196" y="2943872"/>
            <a:ext cx="314771" cy="314771"/>
          </a:xfrm>
          <a:prstGeom prst="rect">
            <a:avLst/>
          </a:prstGeom>
        </p:spPr>
      </p:pic>
      <p:pic>
        <p:nvPicPr>
          <p:cNvPr id="23" name="Image 3" descr="https://icon-sets.static.services.pitch.com/icon-sets/Phosphor-Regular/git-fork.svg"/>
          <p:cNvPicPr>
            <a:picLocks noChangeAspect="1"/>
          </p:cNvPicPr>
          <p:nvPr/>
        </p:nvPicPr>
        <p:blipFill>
          <a:blip>
            <a:extLst>
              <a:ext uri="{96DAC541-7B7A-43D3-8B79-37D633B846F1}">
                <asvg:svgBlip xmlns:asvg="http://schemas.microsoft.com/office/drawing/2016/SVG/main" r:embed="rId6"/>
              </a:ext>
            </a:extLst>
          </a:blip>
          <a:srcRect/>
          <a:stretch/>
        </p:blipFill>
        <p:spPr>
          <a:xfrm>
            <a:off x="537827" y="2932766"/>
            <a:ext cx="348494" cy="3484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70">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3265649" y="1058222"/>
            <a:ext cx="4572000" cy="2986832"/>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n-US" sz="1200" dirty="0"/>
          </a:p>
          <a:p>
            <a:pPr algn="l">
              <a:lnSpc>
                <a:spcPts val="1680"/>
              </a:lnSpc>
            </a:pP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en-US" sz="1200" dirty="0"/>
          </a:p>
        </p:txBody>
      </p:sp>
      <p:sp>
        <p:nvSpPr>
          <p:cNvPr id="4" name="Text 1"/>
          <p:cNvSpPr/>
          <p:nvPr/>
        </p:nvSpPr>
        <p:spPr>
          <a:xfrm>
            <a:off x="666750" y="2564530"/>
            <a:ext cx="1480356" cy="190500"/>
          </a:xfrm>
          <a:prstGeom prst="rect">
            <a:avLst/>
          </a:prstGeom>
          <a:noFill/>
          <a:ln/>
        </p:spPr>
        <p:txBody>
          <a:bodyPr wrap="square" lIns="0" tIns="0" rIns="0" bIns="0" rtlCol="0" anchor="t"/>
          <a:lstStyle/>
          <a:p>
            <a:pPr algn="l">
              <a:lnSpc>
                <a:spcPts val="1500"/>
              </a:lnSpc>
            </a:pPr>
            <a:r>
              <a:rPr lang="en-US" sz="1200" b="1" kern="0" spc="120" dirty="0">
                <a:solidFill>
                  <a:srgbClr val="F05521"/>
                </a:solidFill>
                <a:latin typeface="General Sans" pitchFamily="34" charset="0"/>
                <a:ea typeface="General Sans" pitchFamily="34" charset="-122"/>
                <a:cs typeface="General Sans" pitchFamily="34" charset="-120"/>
              </a:rPr>
              <a:t>ELANA LEE</a:t>
            </a:r>
            <a:endParaRPr lang="en-US" sz="1200" dirty="0"/>
          </a:p>
        </p:txBody>
      </p:sp>
      <p:sp>
        <p:nvSpPr>
          <p:cNvPr id="5" name="Text 2"/>
          <p:cNvSpPr/>
          <p:nvPr/>
        </p:nvSpPr>
        <p:spPr>
          <a:xfrm>
            <a:off x="667356" y="2819012"/>
            <a:ext cx="1479761" cy="342900"/>
          </a:xfrm>
          <a:prstGeom prst="rect">
            <a:avLst/>
          </a:prstGeom>
          <a:noFill/>
          <a:ln/>
        </p:spPr>
        <p:txBody>
          <a:bodyPr wrap="square" lIns="0" tIns="0" rIns="0" bIns="0" rtlCol="0" anchor="t"/>
          <a:lstStyle/>
          <a:p>
            <a:pPr algn="l">
              <a:lnSpc>
                <a:spcPts val="1350"/>
              </a:lnSpc>
            </a:pPr>
            <a:r>
              <a:rPr lang="en-US" sz="900" b="1" kern="0" spc="180" dirty="0">
                <a:solidFill>
                  <a:srgbClr val="101010"/>
                </a:solidFill>
                <a:latin typeface="General Sans" pitchFamily="34" charset="0"/>
                <a:ea typeface="General Sans" pitchFamily="34" charset="-122"/>
                <a:cs typeface="General Sans" pitchFamily="34" charset="-120"/>
              </a:rPr>
              <a:t>CEO + FOUNDER</a:t>
            </a:r>
            <a:endParaRPr lang="en-US" sz="900" dirty="0"/>
          </a:p>
          <a:p>
            <a:pPr algn="l">
              <a:lnSpc>
                <a:spcPts val="1350"/>
              </a:lnSpc>
            </a:pPr>
            <a:r>
              <a:rPr lang="en-US" sz="900" b="1" kern="0" spc="180" dirty="0">
                <a:solidFill>
                  <a:srgbClr val="101010"/>
                </a:solidFill>
                <a:latin typeface="General Sans" pitchFamily="34" charset="0"/>
                <a:ea typeface="General Sans" pitchFamily="34" charset="-122"/>
                <a:cs typeface="General Sans" pitchFamily="34" charset="-120"/>
              </a:rPr>
              <a:t>CHARLESTON, SC</a:t>
            </a:r>
            <a:endParaRPr lang="en-US" sz="900" dirty="0"/>
          </a:p>
        </p:txBody>
      </p:sp>
      <p:pic>
        <p:nvPicPr>
          <p:cNvPr id="6" name="Image 0" descr="https://images.unsplash.com/photo-1521227889351-bf6f5b2e4e37?crop=entropy&amp;cs=tinysrgb&amp;fit=max&amp;fm=jpg&amp;ixid=MXwyMTIyMnwwfDF8c2VhcmNofDIzfHxwb3J0cmFpdHxlbnwwfHx8&amp;ixlib=rb-1.2.1&amp;q=80&amp;w=1080"/>
          <p:cNvPicPr>
            <a:picLocks noChangeAspect="1"/>
          </p:cNvPicPr>
          <p:nvPr/>
        </p:nvPicPr>
        <p:blipFill>
          <a:blip r:embed="rId3"/>
          <a:srcRect l="26208" t="22313" r="37691" b="32564"/>
          <a:stretch/>
        </p:blipFill>
        <p:spPr>
          <a:xfrm>
            <a:off x="668633" y="1057326"/>
            <a:ext cx="1334147" cy="1334147"/>
          </a:xfrm>
          <a:prstGeom prst="ellipse">
            <a:avLst/>
          </a:prstGeom>
        </p:spPr>
      </p:pic>
      <p:sp>
        <p:nvSpPr>
          <p:cNvPr id="7" name="Shape 3"/>
          <p:cNvSpPr/>
          <p:nvPr/>
        </p:nvSpPr>
        <p:spPr>
          <a:xfrm rot="5400000">
            <a:off x="1375816" y="2574438"/>
            <a:ext cx="3033859" cy="0"/>
          </a:xfrm>
          <a:prstGeom prst="line">
            <a:avLst/>
          </a:prstGeom>
          <a:solidFill>
            <a:srgbClr val="F05521"/>
          </a:solidFill>
          <a:ln w="5292">
            <a:solidFill>
              <a:srgbClr val="F05521"/>
            </a:solidFill>
            <a:prstDash val="solid"/>
            <a:headEnd type="none"/>
            <a:tailEnd type="none"/>
          </a:ln>
        </p:spPr>
        <p:txBody>
          <a:bodyPr/>
          <a:lstStyle/>
          <a:p>
            <a:endParaRPr lang="en-US"/>
          </a:p>
        </p:txBody>
      </p:sp>
      <p:sp>
        <p:nvSpPr>
          <p:cNvPr id="8" name="Text 4"/>
          <p:cNvSpPr/>
          <p:nvPr/>
        </p:nvSpPr>
        <p:spPr>
          <a:xfrm>
            <a:off x="-274" y="4739269"/>
            <a:ext cx="9144272"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9" name="Image 1" descr="https://pitch-assets-ccb95893-de3f-4266-973c-20049231b248.s3.eu-west-1.amazonaws.com/311536be-bccc-4658-a5c9-01fceec6cc49?pitch-bytes=64237&amp;pitch-content-type=image%2Fpng"/>
          <p:cNvPicPr>
            <a:picLocks noChangeAspect="1"/>
          </p:cNvPicPr>
          <p:nvPr/>
        </p:nvPicPr>
        <p:blipFill>
          <a:blip r:embed="rId4"/>
          <a:srcRect/>
          <a:stretch/>
        </p:blipFill>
        <p:spPr>
          <a:xfrm>
            <a:off x="8337502" y="4800361"/>
            <a:ext cx="728508" cy="285952"/>
          </a:xfrm>
          <a:prstGeom prst="rect">
            <a:avLst/>
          </a:prstGeom>
        </p:spPr>
      </p:pic>
      <p:pic>
        <p:nvPicPr>
          <p:cNvPr id="10" name="Image 2"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5"/>
              </a:ext>
            </a:extLst>
          </a:blip>
          <a:srcRect/>
          <a:stretch/>
        </p:blipFill>
        <p:spPr>
          <a:xfrm>
            <a:off x="665417" y="3493252"/>
            <a:ext cx="728389" cy="366082"/>
          </a:xfrm>
          <a:prstGeom prst="rect">
            <a:avLst/>
          </a:prstGeom>
        </p:spPr>
      </p:pic>
      <p:pic>
        <p:nvPicPr>
          <p:cNvPr id="11" name="Image 3" descr="https://pitch-assets-ccb95893-de3f-4266-973c-20049231b248.s3.eu-west-1.amazonaws.com/ef252b37-851e-43c8-80a5-aa41d1f0047f?pitch-bytes=1513&amp;pitch-content-type=image%2Fsvg%2Bxml"/>
          <p:cNvPicPr>
            <a:picLocks noChangeAspect="1"/>
          </p:cNvPicPr>
          <p:nvPr/>
        </p:nvPicPr>
        <p:blipFill>
          <a:blip>
            <a:extLst>
              <a:ext uri="{96DAC541-7B7A-43D3-8B79-37D633B846F1}">
                <asvg:svgBlip xmlns:asvg="http://schemas.microsoft.com/office/drawing/2016/SVG/main" r:embed="rId5"/>
              </a:ext>
            </a:extLst>
          </a:blip>
          <a:srcRect/>
          <a:stretch/>
        </p:blipFill>
        <p:spPr>
          <a:xfrm>
            <a:off x="1577626" y="3493252"/>
            <a:ext cx="728389" cy="36608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71">
    <p:bg>
      <p:bgPr>
        <a:solidFill>
          <a:srgbClr val="F7F7F7"/>
        </a:solidFill>
        <a:effectLst/>
      </p:bgPr>
    </p:bg>
    <p:spTree>
      <p:nvGrpSpPr>
        <p:cNvPr id="1" name=""/>
        <p:cNvGrpSpPr/>
        <p:nvPr/>
      </p:nvGrpSpPr>
      <p:grpSpPr>
        <a:xfrm>
          <a:off x="0" y="0"/>
          <a:ext cx="0" cy="0"/>
          <a:chOff x="0" y="0"/>
          <a:chExt cx="0" cy="0"/>
        </a:xfrm>
      </p:grpSpPr>
      <p:sp>
        <p:nvSpPr>
          <p:cNvPr id="3" name="Text 0"/>
          <p:cNvSpPr/>
          <p:nvPr/>
        </p:nvSpPr>
        <p:spPr>
          <a:xfrm>
            <a:off x="7262813" y="0"/>
            <a:ext cx="1881187" cy="5143500"/>
          </a:xfrm>
          <a:prstGeom prst="roundRect">
            <a:avLst>
              <a:gd name="adj" fmla="val -48608"/>
            </a:avLst>
          </a:prstGeom>
          <a:solidFill>
            <a:srgbClr val="F05521"/>
          </a:solidFill>
          <a:ln/>
        </p:spPr>
        <p:txBody>
          <a:bodyPr wrap="square" lIns="104510" tIns="607219" rIns="104510" bIns="607219" rtlCol="0" anchor="ctr"/>
          <a:lstStyle/>
          <a:p>
            <a:pPr algn="ctr">
              <a:lnSpc>
                <a:spcPts val="1680"/>
              </a:lnSpc>
            </a:pPr>
            <a:endParaRPr lang="en-US" sz="1200" dirty="0"/>
          </a:p>
        </p:txBody>
      </p:sp>
      <p:sp>
        <p:nvSpPr>
          <p:cNvPr id="4" name="Text 1"/>
          <p:cNvSpPr/>
          <p:nvPr/>
        </p:nvSpPr>
        <p:spPr>
          <a:xfrm>
            <a:off x="476250" y="987622"/>
            <a:ext cx="4619141"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What are some questions you commonly get from investors?</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Lorem ipsum dolor sit amet, consectetur adipiscing elit, sed do eiusmod tempor incididunt ut labore et dolore magna aliqua.</a:t>
            </a:r>
            <a:endParaRPr lang="en-US" sz="1200" dirty="0"/>
          </a:p>
        </p:txBody>
      </p:sp>
      <p:sp>
        <p:nvSpPr>
          <p:cNvPr id="5" name="Text 2"/>
          <p:cNvSpPr/>
          <p:nvPr/>
        </p:nvSpPr>
        <p:spPr>
          <a:xfrm>
            <a:off x="476250" y="583572"/>
            <a:ext cx="3390305" cy="166687"/>
          </a:xfrm>
          <a:prstGeom prst="rect">
            <a:avLst/>
          </a:prstGeom>
          <a:noFill/>
          <a:ln/>
        </p:spPr>
        <p:txBody>
          <a:bodyPr wrap="square" lIns="0" tIns="0" rIns="0" bIns="0" rtlCol="0" anchor="b"/>
          <a:lstStyle/>
          <a:p>
            <a:pPr algn="l">
              <a:lnSpc>
                <a:spcPts val="1313"/>
              </a:lnSpc>
            </a:pPr>
            <a:r>
              <a:rPr lang="en-US" sz="1100" b="1" kern="0" spc="120" dirty="0">
                <a:solidFill>
                  <a:srgbClr val="F05521"/>
                </a:solidFill>
                <a:latin typeface="General Sans" pitchFamily="34" charset="0"/>
                <a:ea typeface="General Sans" pitchFamily="34" charset="-122"/>
                <a:cs typeface="General Sans" pitchFamily="34" charset="-120"/>
              </a:rPr>
              <a:t>FREQUENTLY ASKED QUESTIONS</a:t>
            </a:r>
            <a:endParaRPr lang="en-US" sz="1050" dirty="0"/>
          </a:p>
        </p:txBody>
      </p:sp>
      <p:sp>
        <p:nvSpPr>
          <p:cNvPr id="6" name="Text 3"/>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7"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8" name="Text 4"/>
          <p:cNvSpPr/>
          <p:nvPr/>
        </p:nvSpPr>
        <p:spPr>
          <a:xfrm>
            <a:off x="476250" y="1929987"/>
            <a:ext cx="4619141"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What are some questions you commonly get from investors?</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Lorem ipsum dolor sit amet, consectetur adipiscing elit, sed do eiusmod tempor incididunt ut labore et dolore magna aliqua.</a:t>
            </a:r>
            <a:endParaRPr lang="en-US" sz="1200" dirty="0"/>
          </a:p>
        </p:txBody>
      </p:sp>
      <p:sp>
        <p:nvSpPr>
          <p:cNvPr id="9" name="Text 5"/>
          <p:cNvSpPr/>
          <p:nvPr/>
        </p:nvSpPr>
        <p:spPr>
          <a:xfrm>
            <a:off x="476250" y="2812040"/>
            <a:ext cx="4619141"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What are some questions you commonly get from investors?</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Lorem ipsum dolor sit amet, consectetur adipiscing elit, sed do eiusmod tempor incididunt ut labore et dolore magna aliqua.</a:t>
            </a:r>
            <a:endParaRPr lang="en-US" sz="1200" dirty="0"/>
          </a:p>
        </p:txBody>
      </p:sp>
      <p:sp>
        <p:nvSpPr>
          <p:cNvPr id="10" name="Text 6"/>
          <p:cNvSpPr/>
          <p:nvPr/>
        </p:nvSpPr>
        <p:spPr>
          <a:xfrm>
            <a:off x="476250" y="3701633"/>
            <a:ext cx="4619141" cy="640035"/>
          </a:xfrm>
          <a:prstGeom prst="rect">
            <a:avLst/>
          </a:prstGeom>
          <a:noFill/>
          <a:ln/>
        </p:spPr>
        <p:txBody>
          <a:bodyPr wrap="square" lIns="0" tIns="0" rIns="0" bIns="0" rtlCol="0" anchor="b"/>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What are some questions you commonly get from investors?</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Lorem ipsum dolor sit amet, consectetur adipiscing elit, sed do eiusmod tempor incididunt ut labore et dolore magna aliqua.</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8">
    <p:bg>
      <p:bgPr>
        <a:solidFill>
          <a:srgbClr val="F7F7F7"/>
        </a:solidFill>
        <a:effectLst/>
      </p:bgPr>
    </p:bg>
    <p:spTree>
      <p:nvGrpSpPr>
        <p:cNvPr id="1" name=""/>
        <p:cNvGrpSpPr/>
        <p:nvPr/>
      </p:nvGrpSpPr>
      <p:grpSpPr>
        <a:xfrm>
          <a:off x="0" y="0"/>
          <a:ext cx="0" cy="0"/>
          <a:chOff x="0" y="0"/>
          <a:chExt cx="0" cy="0"/>
        </a:xfrm>
      </p:grpSpPr>
      <p:pic>
        <p:nvPicPr>
          <p:cNvPr id="3" name="Image 0" descr="https://images.unsplash.com/photo-1533973860717-d49dfd14cf64?crop=entropy&amp;cs=tinysrgb&amp;fit=max&amp;fm=jpg&amp;ixid=MXwyMTIyMnwwfDF8c2VhcmNofDExfHxsYXRpbmF8ZW58MHx8fA&amp;ixlib=rb-1.2.1&amp;q=80&amp;w=1080"/>
          <p:cNvPicPr>
            <a:picLocks noChangeAspect="1"/>
          </p:cNvPicPr>
          <p:nvPr/>
        </p:nvPicPr>
        <p:blipFill>
          <a:blip r:embed="rId3"/>
          <a:srcRect l="34478" t="13590" r="28208" b="62563"/>
          <a:stretch/>
        </p:blipFill>
        <p:spPr>
          <a:xfrm>
            <a:off x="6253912" y="3212686"/>
            <a:ext cx="685800" cy="685800"/>
          </a:xfrm>
          <a:prstGeom prst="ellipse">
            <a:avLst/>
          </a:prstGeom>
        </p:spPr>
      </p:pic>
      <p:pic>
        <p:nvPicPr>
          <p:cNvPr id="4" name="Image 1" descr="https://images.unsplash.com/photo-1500648767791-00dcc994a43e?crop=entropy&amp;cs=tinysrgb&amp;fit=max&amp;fm=jpg&amp;ixid=MXwyMTIyMnwwfDF8c2VhcmNofDJ8fHBvcnRyYWl0fGVufDB8fHw&amp;ixlib=rb-1.2.1&amp;q=80&amp;w=1080"/>
          <p:cNvPicPr>
            <a:picLocks noChangeAspect="1"/>
          </p:cNvPicPr>
          <p:nvPr/>
        </p:nvPicPr>
        <p:blipFill>
          <a:blip r:embed="rId4"/>
          <a:srcRect b="33318"/>
          <a:stretch/>
        </p:blipFill>
        <p:spPr>
          <a:xfrm>
            <a:off x="3363803" y="3212686"/>
            <a:ext cx="685800" cy="685800"/>
          </a:xfrm>
          <a:prstGeom prst="ellipse">
            <a:avLst/>
          </a:prstGeom>
        </p:spPr>
      </p:pic>
      <p:sp>
        <p:nvSpPr>
          <p:cNvPr id="5" name="Text 0"/>
          <p:cNvSpPr/>
          <p:nvPr/>
        </p:nvSpPr>
        <p:spPr>
          <a:xfrm>
            <a:off x="476249" y="741587"/>
            <a:ext cx="7910099"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Introduce your team of experts and advisors that are uniquely positioned to solve this problem. </a:t>
            </a:r>
            <a:endParaRPr lang="en-US" sz="1200" dirty="0"/>
          </a:p>
        </p:txBody>
      </p:sp>
      <p:sp>
        <p:nvSpPr>
          <p:cNvPr id="6" name="Text 1"/>
          <p:cNvSpPr/>
          <p:nvPr/>
        </p:nvSpPr>
        <p:spPr>
          <a:xfrm>
            <a:off x="476250" y="476250"/>
            <a:ext cx="2714625"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TEAM</a:t>
            </a:r>
            <a:endParaRPr lang="en-US" sz="1050" dirty="0">
              <a:solidFill>
                <a:srgbClr val="015390"/>
              </a:solidFill>
            </a:endParaRPr>
          </a:p>
        </p:txBody>
      </p:sp>
      <p:pic>
        <p:nvPicPr>
          <p:cNvPr id="7" name="Image 2" descr="https://images.unsplash.com/photo-1516756587022-7891ad56a8cd?crop=entropy&amp;cs=tinysrgb&amp;fit=max&amp;fm=jpg&amp;ixid=MXwyMTIyMnwwfDF8c2VhcmNofDI5fHxwb3J0cmFpdHxlbnwwfHx8&amp;ixlib=rb-1.2.1&amp;q=80&amp;w=1080"/>
          <p:cNvPicPr>
            <a:picLocks noChangeAspect="1"/>
          </p:cNvPicPr>
          <p:nvPr/>
        </p:nvPicPr>
        <p:blipFill>
          <a:blip r:embed="rId5"/>
          <a:srcRect l="33044" t="20472" r="29077" b="54262"/>
          <a:stretch/>
        </p:blipFill>
        <p:spPr>
          <a:xfrm>
            <a:off x="477233" y="3210118"/>
            <a:ext cx="685800" cy="685800"/>
          </a:xfrm>
          <a:prstGeom prst="ellipse">
            <a:avLst/>
          </a:prstGeom>
        </p:spPr>
      </p:pic>
      <p:sp>
        <p:nvSpPr>
          <p:cNvPr id="8" name="Text 2"/>
          <p:cNvSpPr/>
          <p:nvPr/>
        </p:nvSpPr>
        <p:spPr>
          <a:xfrm>
            <a:off x="476856" y="2431865"/>
            <a:ext cx="2414588"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Elana Lee</a:t>
            </a:r>
            <a:endParaRPr lang="en-US" sz="1200" dirty="0"/>
          </a:p>
        </p:txBody>
      </p:sp>
      <p:sp>
        <p:nvSpPr>
          <p:cNvPr id="9" name="Text 3"/>
          <p:cNvSpPr/>
          <p:nvPr/>
        </p:nvSpPr>
        <p:spPr>
          <a:xfrm>
            <a:off x="476856" y="2645617"/>
            <a:ext cx="2414588"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CEO + FOUNDER</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CHARLESTON, SC</a:t>
            </a:r>
            <a:endParaRPr lang="en-US" sz="750" dirty="0"/>
          </a:p>
        </p:txBody>
      </p:sp>
      <p:sp>
        <p:nvSpPr>
          <p:cNvPr id="10" name="Text 4"/>
          <p:cNvSpPr/>
          <p:nvPr/>
        </p:nvSpPr>
        <p:spPr>
          <a:xfrm>
            <a:off x="3366477" y="2431865"/>
            <a:ext cx="2414588"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Jacob Mac</a:t>
            </a:r>
            <a:endParaRPr lang="en-US" sz="1200" dirty="0"/>
          </a:p>
        </p:txBody>
      </p:sp>
      <p:sp>
        <p:nvSpPr>
          <p:cNvPr id="11" name="Text 5"/>
          <p:cNvSpPr/>
          <p:nvPr/>
        </p:nvSpPr>
        <p:spPr>
          <a:xfrm>
            <a:off x="3366477" y="2645617"/>
            <a:ext cx="2414588"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CFO</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GREENVILLE, SC</a:t>
            </a:r>
            <a:endParaRPr lang="en-US" sz="750" dirty="0"/>
          </a:p>
        </p:txBody>
      </p:sp>
      <p:sp>
        <p:nvSpPr>
          <p:cNvPr id="12" name="Text 6"/>
          <p:cNvSpPr/>
          <p:nvPr/>
        </p:nvSpPr>
        <p:spPr>
          <a:xfrm>
            <a:off x="6256363" y="2435727"/>
            <a:ext cx="2414588"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Erica Johnson</a:t>
            </a:r>
            <a:endParaRPr lang="en-US" sz="1200" dirty="0"/>
          </a:p>
        </p:txBody>
      </p:sp>
      <p:sp>
        <p:nvSpPr>
          <p:cNvPr id="13" name="Text 7"/>
          <p:cNvSpPr/>
          <p:nvPr/>
        </p:nvSpPr>
        <p:spPr>
          <a:xfrm>
            <a:off x="6256363" y="2649479"/>
            <a:ext cx="2414588"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HEAD OF PRODUCT</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COLUMBIA, SC</a:t>
            </a:r>
            <a:endParaRPr lang="en-US" sz="750" dirty="0"/>
          </a:p>
        </p:txBody>
      </p:sp>
      <p:sp>
        <p:nvSpPr>
          <p:cNvPr id="14" name="Text 8"/>
          <p:cNvSpPr/>
          <p:nvPr/>
        </p:nvSpPr>
        <p:spPr>
          <a:xfrm>
            <a:off x="476723" y="4017606"/>
            <a:ext cx="2414587"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Elizabeth Jef</a:t>
            </a:r>
            <a:endParaRPr lang="en-US" sz="1200" dirty="0"/>
          </a:p>
        </p:txBody>
      </p:sp>
      <p:sp>
        <p:nvSpPr>
          <p:cNvPr id="15" name="Text 9"/>
          <p:cNvSpPr/>
          <p:nvPr/>
        </p:nvSpPr>
        <p:spPr>
          <a:xfrm>
            <a:off x="476723" y="4231358"/>
            <a:ext cx="2414587"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SENIOR DEVELOPER</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GREENVILLE, SC </a:t>
            </a:r>
            <a:endParaRPr lang="en-US" sz="750" dirty="0"/>
          </a:p>
        </p:txBody>
      </p:sp>
      <p:pic>
        <p:nvPicPr>
          <p:cNvPr id="16" name="Image 3" descr="https://images.unsplash.com/photo-1521227889351-bf6f5b2e4e37?crop=entropy&amp;cs=tinysrgb&amp;fit=max&amp;fm=jpg&amp;ixid=MXwyMTIyMnwwfDF8c2VhcmNofDIzfHxwb3J0cmFpdHxlbnwwfHx8&amp;ixlib=rb-1.2.1&amp;q=80&amp;w=1080"/>
          <p:cNvPicPr>
            <a:picLocks noChangeAspect="1"/>
          </p:cNvPicPr>
          <p:nvPr/>
        </p:nvPicPr>
        <p:blipFill>
          <a:blip r:embed="rId6"/>
          <a:srcRect l="26208" t="22313" r="37691" b="32564"/>
          <a:stretch/>
        </p:blipFill>
        <p:spPr>
          <a:xfrm>
            <a:off x="478133" y="1630283"/>
            <a:ext cx="685800" cy="685800"/>
          </a:xfrm>
          <a:prstGeom prst="ellipse">
            <a:avLst/>
          </a:prstGeom>
        </p:spPr>
      </p:pic>
      <p:pic>
        <p:nvPicPr>
          <p:cNvPr id="17" name="Image 4" descr="https://images.unsplash.com/photo-1509305717900-84f40e786d82?crop=entropy&amp;cs=tinysrgb&amp;fit=max&amp;fm=jpg&amp;ixid=MXwyMTIyMnwwfDF8c2VhcmNofDIxfHxwb3J0cmFpdHxlbnwwfHx8&amp;ixlib=rb-1.2.1&amp;q=80&amp;w=1080"/>
          <p:cNvPicPr>
            <a:picLocks noChangeAspect="1"/>
          </p:cNvPicPr>
          <p:nvPr/>
        </p:nvPicPr>
        <p:blipFill>
          <a:blip r:embed="rId7"/>
          <a:srcRect l="32055" t="44028" r="30771" b="25992"/>
          <a:stretch/>
        </p:blipFill>
        <p:spPr>
          <a:xfrm>
            <a:off x="3366777" y="1628146"/>
            <a:ext cx="685800" cy="685800"/>
          </a:xfrm>
          <a:prstGeom prst="ellipse">
            <a:avLst/>
          </a:prstGeom>
        </p:spPr>
      </p:pic>
      <p:pic>
        <p:nvPicPr>
          <p:cNvPr id="18" name="Image 5" descr="https://images.unsplash.com/photo-1499651681375-8afc5a4db253?crop=entropy&amp;cs=tinysrgb&amp;fit=max&amp;fm=jpg&amp;ixid=MXwyMTIyMnwwfDF8c2VhcmNofDQwfHxwb3J0cmFpdHxlbnwwfHx8&amp;ixlib=rb-1.2.1&amp;q=80&amp;w=1080"/>
          <p:cNvPicPr>
            <a:picLocks noChangeAspect="1"/>
          </p:cNvPicPr>
          <p:nvPr/>
        </p:nvPicPr>
        <p:blipFill>
          <a:blip r:embed="rId8"/>
          <a:srcRect l="8097" r="19052"/>
          <a:stretch/>
        </p:blipFill>
        <p:spPr>
          <a:xfrm>
            <a:off x="6256694" y="1628646"/>
            <a:ext cx="685800" cy="685800"/>
          </a:xfrm>
          <a:prstGeom prst="ellipse">
            <a:avLst/>
          </a:prstGeom>
        </p:spPr>
      </p:pic>
      <p:sp>
        <p:nvSpPr>
          <p:cNvPr id="19" name="Text 10"/>
          <p:cNvSpPr/>
          <p:nvPr/>
        </p:nvSpPr>
        <p:spPr>
          <a:xfrm>
            <a:off x="3366477" y="4017606"/>
            <a:ext cx="2414588"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Patrick Patel</a:t>
            </a:r>
            <a:endParaRPr lang="en-US" sz="1200" dirty="0"/>
          </a:p>
        </p:txBody>
      </p:sp>
      <p:sp>
        <p:nvSpPr>
          <p:cNvPr id="20" name="Text 11"/>
          <p:cNvSpPr/>
          <p:nvPr/>
        </p:nvSpPr>
        <p:spPr>
          <a:xfrm>
            <a:off x="3366477" y="4231358"/>
            <a:ext cx="2414588"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PEOPLE &amp; OPS</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CHARLESTON, SC</a:t>
            </a:r>
            <a:endParaRPr lang="en-US" sz="750" dirty="0"/>
          </a:p>
        </p:txBody>
      </p:sp>
      <p:sp>
        <p:nvSpPr>
          <p:cNvPr id="21" name="Text 12"/>
          <p:cNvSpPr/>
          <p:nvPr/>
        </p:nvSpPr>
        <p:spPr>
          <a:xfrm>
            <a:off x="6256231" y="4017606"/>
            <a:ext cx="2414588" cy="213345"/>
          </a:xfrm>
          <a:prstGeom prst="rect">
            <a:avLst/>
          </a:prstGeom>
          <a:noFill/>
          <a:ln/>
        </p:spPr>
        <p:txBody>
          <a:bodyPr wrap="square" lIns="0" tIns="0" rIns="0" bIns="0" rtlCol="0" anchor="t"/>
          <a:lstStyle/>
          <a:p>
            <a:pPr algn="l">
              <a:lnSpc>
                <a:spcPts val="1680"/>
              </a:lnSpc>
            </a:pPr>
            <a:r>
              <a:rPr lang="en-US" sz="1200" b="1" dirty="0">
                <a:solidFill>
                  <a:srgbClr val="101010"/>
                </a:solidFill>
                <a:latin typeface="General Sans" pitchFamily="34" charset="0"/>
                <a:ea typeface="General Sans" pitchFamily="34" charset="-122"/>
                <a:cs typeface="General Sans" pitchFamily="34" charset="-120"/>
              </a:rPr>
              <a:t>Valeria Perez</a:t>
            </a:r>
            <a:endParaRPr lang="en-US" sz="1200" dirty="0"/>
          </a:p>
        </p:txBody>
      </p:sp>
      <p:sp>
        <p:nvSpPr>
          <p:cNvPr id="22" name="Text 13"/>
          <p:cNvSpPr/>
          <p:nvPr/>
        </p:nvSpPr>
        <p:spPr>
          <a:xfrm>
            <a:off x="6256231" y="4231358"/>
            <a:ext cx="2414588" cy="285750"/>
          </a:xfrm>
          <a:prstGeom prst="rect">
            <a:avLst/>
          </a:prstGeom>
          <a:noFill/>
          <a:ln/>
        </p:spPr>
        <p:txBody>
          <a:bodyPr wrap="square" lIns="0" tIns="0" rIns="0" bIns="0" rtlCol="0" anchor="t"/>
          <a:lstStyle/>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CREATIVE DIRECTOR</a:t>
            </a:r>
            <a:endParaRPr lang="en-US" sz="750" dirty="0"/>
          </a:p>
          <a:p>
            <a:pPr algn="l">
              <a:lnSpc>
                <a:spcPts val="1125"/>
              </a:lnSpc>
            </a:pPr>
            <a:r>
              <a:rPr lang="en-US" sz="800" b="1" kern="0" spc="180" dirty="0">
                <a:solidFill>
                  <a:srgbClr val="101010"/>
                </a:solidFill>
                <a:latin typeface="General Sans" pitchFamily="34" charset="0"/>
                <a:ea typeface="General Sans" pitchFamily="34" charset="-122"/>
                <a:cs typeface="General Sans" pitchFamily="34" charset="-120"/>
              </a:rPr>
              <a:t>COLUMBIA, SC</a:t>
            </a:r>
            <a:endParaRPr lang="en-US" sz="750" dirty="0"/>
          </a:p>
        </p:txBody>
      </p:sp>
      <p:sp>
        <p:nvSpPr>
          <p:cNvPr id="23" name="Shape 14"/>
          <p:cNvSpPr/>
          <p:nvPr/>
        </p:nvSpPr>
        <p:spPr>
          <a:xfrm rot="5400000">
            <a:off x="1617061" y="3056929"/>
            <a:ext cx="3033859" cy="0"/>
          </a:xfrm>
          <a:prstGeom prst="line">
            <a:avLst/>
          </a:prstGeom>
          <a:solidFill>
            <a:srgbClr val="F05521"/>
          </a:solidFill>
          <a:ln w="19050">
            <a:solidFill>
              <a:srgbClr val="F4CE3B"/>
            </a:solidFill>
            <a:prstDash val="solid"/>
            <a:headEnd type="none"/>
            <a:tailEnd type="none"/>
          </a:ln>
        </p:spPr>
        <p:txBody>
          <a:bodyPr/>
          <a:lstStyle/>
          <a:p>
            <a:endParaRPr lang="en-US" dirty="0">
              <a:highlight>
                <a:srgbClr val="015390"/>
              </a:highlight>
            </a:endParaRPr>
          </a:p>
        </p:txBody>
      </p:sp>
      <p:sp>
        <p:nvSpPr>
          <p:cNvPr id="24" name="Shape 15"/>
          <p:cNvSpPr/>
          <p:nvPr/>
        </p:nvSpPr>
        <p:spPr>
          <a:xfrm rot="5400000">
            <a:off x="4506408" y="3056929"/>
            <a:ext cx="3033859" cy="0"/>
          </a:xfrm>
          <a:prstGeom prst="line">
            <a:avLst/>
          </a:prstGeom>
          <a:solidFill>
            <a:srgbClr val="F05521"/>
          </a:solidFill>
          <a:ln w="19050">
            <a:solidFill>
              <a:srgbClr val="F4CE3B"/>
            </a:solidFill>
            <a:prstDash val="solid"/>
            <a:headEnd type="none"/>
            <a:tailEnd type="none"/>
          </a:ln>
        </p:spPr>
        <p:txBody>
          <a:bodyPr/>
          <a:lstStyle/>
          <a:p>
            <a:endParaRPr lang="en-US" dirty="0">
              <a:highlight>
                <a:srgbClr val="015390"/>
              </a:highlight>
            </a:endParaRPr>
          </a:p>
        </p:txBody>
      </p:sp>
      <p:sp>
        <p:nvSpPr>
          <p:cNvPr id="25" name="Text 16"/>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26" name="Image 6" descr="https://pitch-assets-ccb95893-de3f-4266-973c-20049231b248.s3.eu-west-1.amazonaws.com/311536be-bccc-4658-a5c9-01fceec6cc49?pitch-bytes=64237&amp;pitch-content-type=image%2Fpng"/>
          <p:cNvPicPr>
            <a:picLocks noChangeAspect="1"/>
          </p:cNvPicPr>
          <p:nvPr/>
        </p:nvPicPr>
        <p:blipFill>
          <a:blip r:embed="rId9"/>
          <a:srcRect/>
          <a:stretch/>
        </p:blipFill>
        <p:spPr>
          <a:xfrm>
            <a:off x="8337502" y="4800361"/>
            <a:ext cx="728508" cy="2859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29">
    <p:bg>
      <p:bgPr>
        <a:solidFill>
          <a:srgbClr val="F7F7F7"/>
        </a:solidFill>
        <a:effectLst/>
      </p:bgPr>
    </p:bg>
    <p:spTree>
      <p:nvGrpSpPr>
        <p:cNvPr id="1" name=""/>
        <p:cNvGrpSpPr/>
        <p:nvPr/>
      </p:nvGrpSpPr>
      <p:grpSpPr>
        <a:xfrm>
          <a:off x="0" y="0"/>
          <a:ext cx="0" cy="0"/>
          <a:chOff x="0" y="0"/>
          <a:chExt cx="0" cy="0"/>
        </a:xfrm>
      </p:grpSpPr>
      <p:sp>
        <p:nvSpPr>
          <p:cNvPr id="5" name="Text 0"/>
          <p:cNvSpPr/>
          <p:nvPr/>
        </p:nvSpPr>
        <p:spPr>
          <a:xfrm>
            <a:off x="475488" y="1906182"/>
            <a:ext cx="8192914" cy="1234306"/>
          </a:xfrm>
          <a:prstGeom prst="rect">
            <a:avLst/>
          </a:prstGeom>
          <a:noFill/>
          <a:ln/>
        </p:spPr>
        <p:txBody>
          <a:bodyPr wrap="square" lIns="0" tIns="0" rIns="0" bIns="0" rtlCol="0" anchor="ctr"/>
          <a:lstStyle/>
          <a:p>
            <a:pPr algn="ctr">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Summarize the problem your </a:t>
            </a:r>
            <a:endParaRPr lang="en-US" sz="2700" dirty="0"/>
          </a:p>
          <a:p>
            <a:pPr algn="ctr">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product or service solves in </a:t>
            </a:r>
            <a:endParaRPr lang="en-US" sz="2700" dirty="0"/>
          </a:p>
          <a:p>
            <a:pPr algn="ctr">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one concise sentence.</a:t>
            </a:r>
            <a:endParaRPr lang="en-US" sz="2700" dirty="0"/>
          </a:p>
        </p:txBody>
      </p:sp>
      <p:sp>
        <p:nvSpPr>
          <p:cNvPr id="6" name="Text 1"/>
          <p:cNvSpPr/>
          <p:nvPr/>
        </p:nvSpPr>
        <p:spPr>
          <a:xfrm>
            <a:off x="3238037" y="1519697"/>
            <a:ext cx="2667000" cy="142875"/>
          </a:xfrm>
          <a:prstGeom prst="rect">
            <a:avLst/>
          </a:prstGeom>
          <a:noFill/>
          <a:ln/>
        </p:spPr>
        <p:txBody>
          <a:bodyPr wrap="square" lIns="0" tIns="0" rIns="0" bIns="0" rtlCol="0" anchor="b"/>
          <a:lstStyle/>
          <a:p>
            <a:pPr algn="ctr">
              <a:lnSpc>
                <a:spcPts val="1125"/>
              </a:lnSpc>
            </a:pPr>
            <a:r>
              <a:rPr lang="en-US" sz="1100" b="1" kern="0" spc="180" dirty="0">
                <a:solidFill>
                  <a:srgbClr val="015390"/>
                </a:solidFill>
                <a:latin typeface="General Sans" pitchFamily="34" charset="0"/>
                <a:ea typeface="General Sans" pitchFamily="34" charset="-122"/>
                <a:cs typeface="General Sans" pitchFamily="34" charset="-120"/>
              </a:rPr>
              <a:t>PROBLEM OR OPPORTUNITY</a:t>
            </a:r>
            <a:endParaRPr lang="en-US" sz="1100" dirty="0">
              <a:solidFill>
                <a:srgbClr val="015390"/>
              </a:solidFill>
            </a:endParaRPr>
          </a:p>
        </p:txBody>
      </p:sp>
      <p:sp>
        <p:nvSpPr>
          <p:cNvPr id="7" name="Text 2"/>
          <p:cNvSpPr/>
          <p:nvPr/>
        </p:nvSpPr>
        <p:spPr>
          <a:xfrm>
            <a:off x="-274" y="4739269"/>
            <a:ext cx="9147536"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8" name="Image 2"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0">
    <p:bg>
      <p:bgPr>
        <a:solidFill>
          <a:srgbClr val="F7F7F7"/>
        </a:solidFill>
        <a:effectLst/>
      </p:bgPr>
    </p:bg>
    <p:spTree>
      <p:nvGrpSpPr>
        <p:cNvPr id="1" name=""/>
        <p:cNvGrpSpPr/>
        <p:nvPr/>
      </p:nvGrpSpPr>
      <p:grpSpPr>
        <a:xfrm>
          <a:off x="0" y="0"/>
          <a:ext cx="0" cy="0"/>
          <a:chOff x="0" y="0"/>
          <a:chExt cx="0" cy="0"/>
        </a:xfrm>
      </p:grpSpPr>
      <p:sp>
        <p:nvSpPr>
          <p:cNvPr id="3" name="Shape 0"/>
          <p:cNvSpPr/>
          <p:nvPr/>
        </p:nvSpPr>
        <p:spPr>
          <a:xfrm>
            <a:off x="4690071" y="1895000"/>
            <a:ext cx="3286125"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4" name="Shape 1"/>
          <p:cNvSpPr/>
          <p:nvPr/>
        </p:nvSpPr>
        <p:spPr>
          <a:xfrm>
            <a:off x="4690071" y="3274329"/>
            <a:ext cx="3286125"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5" name="Text 2"/>
          <p:cNvSpPr/>
          <p:nvPr/>
        </p:nvSpPr>
        <p:spPr>
          <a:xfrm>
            <a:off x="6095139" y="1074279"/>
            <a:ext cx="1881187" cy="213345"/>
          </a:xfrm>
          <a:prstGeom prst="rect">
            <a:avLst/>
          </a:prstGeom>
          <a:noFill/>
          <a:ln/>
        </p:spPr>
        <p:txBody>
          <a:bodyPr wrap="square" lIns="0" tIns="0" rIns="0" bIns="0" rtlCol="0" anchor="ctr"/>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Revenue lost every year</a:t>
            </a:r>
            <a:endParaRPr lang="en-US" sz="1200" dirty="0"/>
          </a:p>
        </p:txBody>
      </p:sp>
      <p:sp>
        <p:nvSpPr>
          <p:cNvPr id="6" name="Text 3"/>
          <p:cNvSpPr/>
          <p:nvPr/>
        </p:nvSpPr>
        <p:spPr>
          <a:xfrm>
            <a:off x="4692328" y="938144"/>
            <a:ext cx="1166812" cy="411435"/>
          </a:xfrm>
          <a:prstGeom prst="rect">
            <a:avLst/>
          </a:prstGeom>
          <a:noFill/>
          <a:ln/>
        </p:spPr>
        <p:txBody>
          <a:bodyPr wrap="square" lIns="0" tIns="0" rIns="0" bIns="0" rtlCol="0" anchor="t"/>
          <a:lstStyle/>
          <a:p>
            <a:pPr algn="l">
              <a:lnSpc>
                <a:spcPts val="3240"/>
              </a:lnSpc>
            </a:pPr>
            <a:r>
              <a:rPr lang="en-US" sz="2700" b="1" kern="0" spc="-12" dirty="0">
                <a:solidFill>
                  <a:srgbClr val="015390"/>
                </a:solidFill>
                <a:latin typeface="General Sans" pitchFamily="34" charset="0"/>
                <a:ea typeface="General Sans" pitchFamily="34" charset="-122"/>
                <a:cs typeface="General Sans" pitchFamily="34" charset="-120"/>
              </a:rPr>
              <a:t>32%</a:t>
            </a:r>
            <a:endParaRPr lang="en-US" sz="2700" dirty="0">
              <a:solidFill>
                <a:srgbClr val="015390"/>
              </a:solidFill>
            </a:endParaRPr>
          </a:p>
        </p:txBody>
      </p:sp>
      <p:sp>
        <p:nvSpPr>
          <p:cNvPr id="7" name="Text 4"/>
          <p:cNvSpPr/>
          <p:nvPr/>
        </p:nvSpPr>
        <p:spPr>
          <a:xfrm>
            <a:off x="6094655" y="2370608"/>
            <a:ext cx="1881187" cy="426690"/>
          </a:xfrm>
          <a:prstGeom prst="rect">
            <a:avLst/>
          </a:prstGeom>
          <a:noFill/>
          <a:ln/>
        </p:spPr>
        <p:txBody>
          <a:bodyPr wrap="square" lIns="0" tIns="0" rIns="0" bIns="0" rtlCol="0" anchor="ctr"/>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Customer churn that can be prevented</a:t>
            </a:r>
            <a:endParaRPr lang="en-US" sz="1200" dirty="0"/>
          </a:p>
        </p:txBody>
      </p:sp>
      <p:sp>
        <p:nvSpPr>
          <p:cNvPr id="8" name="Text 5"/>
          <p:cNvSpPr/>
          <p:nvPr/>
        </p:nvSpPr>
        <p:spPr>
          <a:xfrm>
            <a:off x="4691192" y="2343526"/>
            <a:ext cx="1166812" cy="411435"/>
          </a:xfrm>
          <a:prstGeom prst="rect">
            <a:avLst/>
          </a:prstGeom>
          <a:noFill/>
          <a:ln/>
        </p:spPr>
        <p:txBody>
          <a:bodyPr wrap="square" lIns="0" tIns="0" rIns="0" bIns="0" rtlCol="0" anchor="t"/>
          <a:lstStyle/>
          <a:p>
            <a:pPr algn="l">
              <a:lnSpc>
                <a:spcPts val="3240"/>
              </a:lnSpc>
            </a:pPr>
            <a:r>
              <a:rPr lang="en-US" sz="2700" b="1" kern="0" spc="-12" dirty="0">
                <a:solidFill>
                  <a:srgbClr val="015390"/>
                </a:solidFill>
                <a:latin typeface="General Sans" pitchFamily="34" charset="0"/>
                <a:ea typeface="General Sans" pitchFamily="34" charset="-122"/>
                <a:cs typeface="General Sans" pitchFamily="34" charset="-120"/>
              </a:rPr>
              <a:t>11%</a:t>
            </a:r>
            <a:endParaRPr lang="en-US" sz="2700" dirty="0">
              <a:solidFill>
                <a:srgbClr val="015390"/>
              </a:solidFill>
            </a:endParaRPr>
          </a:p>
        </p:txBody>
      </p:sp>
      <p:sp>
        <p:nvSpPr>
          <p:cNvPr id="9" name="Text 6"/>
          <p:cNvSpPr/>
          <p:nvPr/>
        </p:nvSpPr>
        <p:spPr>
          <a:xfrm>
            <a:off x="6094751" y="3754560"/>
            <a:ext cx="1881187" cy="426690"/>
          </a:xfrm>
          <a:prstGeom prst="rect">
            <a:avLst/>
          </a:prstGeom>
          <a:noFill/>
          <a:ln/>
        </p:spPr>
        <p:txBody>
          <a:bodyPr wrap="square" lIns="0" tIns="0" rIns="0" bIns="0" rtlCol="0" anchor="ctr"/>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Hours of productivity lost every week</a:t>
            </a:r>
            <a:endParaRPr lang="en-US" sz="1200" dirty="0"/>
          </a:p>
        </p:txBody>
      </p:sp>
      <p:sp>
        <p:nvSpPr>
          <p:cNvPr id="10" name="Text 7"/>
          <p:cNvSpPr/>
          <p:nvPr/>
        </p:nvSpPr>
        <p:spPr>
          <a:xfrm>
            <a:off x="4689702" y="3725096"/>
            <a:ext cx="1166812" cy="411435"/>
          </a:xfrm>
          <a:prstGeom prst="rect">
            <a:avLst/>
          </a:prstGeom>
          <a:noFill/>
          <a:ln/>
        </p:spPr>
        <p:txBody>
          <a:bodyPr wrap="square" lIns="0" tIns="0" rIns="0" bIns="0" rtlCol="0" anchor="t"/>
          <a:lstStyle/>
          <a:p>
            <a:pPr algn="l">
              <a:lnSpc>
                <a:spcPts val="3240"/>
              </a:lnSpc>
            </a:pPr>
            <a:r>
              <a:rPr lang="en-US" sz="2700" b="1" kern="0" spc="-12" dirty="0">
                <a:solidFill>
                  <a:srgbClr val="015390"/>
                </a:solidFill>
                <a:latin typeface="General Sans" pitchFamily="34" charset="0"/>
                <a:ea typeface="General Sans" pitchFamily="34" charset="-122"/>
                <a:cs typeface="General Sans" pitchFamily="34" charset="-120"/>
              </a:rPr>
              <a:t>16</a:t>
            </a:r>
            <a:endParaRPr lang="en-US" sz="2700" dirty="0">
              <a:solidFill>
                <a:srgbClr val="015390"/>
              </a:solidFill>
            </a:endParaRPr>
          </a:p>
        </p:txBody>
      </p:sp>
      <p:sp>
        <p:nvSpPr>
          <p:cNvPr id="11" name="Text 8"/>
          <p:cNvSpPr/>
          <p:nvPr/>
        </p:nvSpPr>
        <p:spPr>
          <a:xfrm>
            <a:off x="474277" y="2679085"/>
            <a:ext cx="3285976" cy="1493416"/>
          </a:xfrm>
          <a:prstGeom prst="rect">
            <a:avLst/>
          </a:prstGeom>
          <a:noFill/>
          <a:ln/>
        </p:spPr>
        <p:txBody>
          <a:bodyPr wrap="square" lIns="0" tIns="0" rIns="0" bIns="0" rtlCol="0" anchor="b"/>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Now that you have your audience's attention, back the problem statement with numbers. </a:t>
            </a:r>
            <a:endParaRPr lang="en-US" sz="1200" dirty="0"/>
          </a:p>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If you can, use data from research or your experience working with other customers. Make sure to demonstrate that leaving the problem unsolved is costing your potential client money, time, or both.</a:t>
            </a:r>
            <a:endParaRPr lang="en-US" sz="1200" dirty="0"/>
          </a:p>
        </p:txBody>
      </p:sp>
      <p:sp>
        <p:nvSpPr>
          <p:cNvPr id="12" name="Text 9"/>
          <p:cNvSpPr/>
          <p:nvPr/>
        </p:nvSpPr>
        <p:spPr>
          <a:xfrm>
            <a:off x="476250" y="1619045"/>
            <a:ext cx="3283744"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The problem </a:t>
            </a:r>
            <a:endParaRPr lang="en-US" sz="2700" dirty="0"/>
          </a:p>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in numbers</a:t>
            </a:r>
            <a:endParaRPr lang="en-US" sz="2700" dirty="0"/>
          </a:p>
        </p:txBody>
      </p:sp>
      <p:sp>
        <p:nvSpPr>
          <p:cNvPr id="13" name="Text 10"/>
          <p:cNvSpPr/>
          <p:nvPr/>
        </p:nvSpPr>
        <p:spPr>
          <a:xfrm>
            <a:off x="477664" y="1334835"/>
            <a:ext cx="3286125" cy="142875"/>
          </a:xfrm>
          <a:prstGeom prst="rect">
            <a:avLst/>
          </a:prstGeom>
          <a:noFill/>
          <a:ln/>
        </p:spPr>
        <p:txBody>
          <a:bodyPr wrap="square" lIns="0" tIns="0" rIns="0" bIns="0" rtlCol="0" anchor="t"/>
          <a:lstStyle/>
          <a:p>
            <a:pPr algn="l">
              <a:lnSpc>
                <a:spcPts val="1125"/>
              </a:lnSpc>
            </a:pPr>
            <a:r>
              <a:rPr lang="en-US" sz="1100" b="1" kern="0" spc="180" dirty="0">
                <a:solidFill>
                  <a:srgbClr val="015390"/>
                </a:solidFill>
                <a:latin typeface="General Sans" pitchFamily="34" charset="0"/>
                <a:ea typeface="General Sans" pitchFamily="34" charset="-122"/>
                <a:cs typeface="General Sans" pitchFamily="34" charset="-120"/>
              </a:rPr>
              <a:t>PROBLEM</a:t>
            </a:r>
            <a:endParaRPr lang="en-US" sz="1100" dirty="0">
              <a:solidFill>
                <a:srgbClr val="015390"/>
              </a:solidFill>
            </a:endParaRPr>
          </a:p>
        </p:txBody>
      </p:sp>
      <p:sp>
        <p:nvSpPr>
          <p:cNvPr id="14" name="Text 1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5"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2096759" y="810568"/>
            <a:ext cx="4950991" cy="166688"/>
          </a:xfrm>
          <a:prstGeom prst="rect">
            <a:avLst/>
          </a:prstGeom>
          <a:noFill/>
          <a:ln/>
        </p:spPr>
        <p:txBody>
          <a:bodyPr wrap="square" lIns="0" tIns="0" rIns="0" bIns="0" rtlCol="0" anchor="t"/>
          <a:lstStyle/>
          <a:p>
            <a:pPr algn="ctr">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COMPANY LOGO</a:t>
            </a:r>
            <a:endParaRPr lang="en-US" sz="1050" dirty="0">
              <a:solidFill>
                <a:srgbClr val="015390"/>
              </a:solidFill>
            </a:endParaRPr>
          </a:p>
        </p:txBody>
      </p:sp>
      <p:sp>
        <p:nvSpPr>
          <p:cNvPr id="4" name="Text 1"/>
          <p:cNvSpPr/>
          <p:nvPr/>
        </p:nvSpPr>
        <p:spPr>
          <a:xfrm>
            <a:off x="475488" y="1130947"/>
            <a:ext cx="8192914" cy="822871"/>
          </a:xfrm>
          <a:prstGeom prst="rect">
            <a:avLst/>
          </a:prstGeom>
          <a:noFill/>
          <a:ln/>
        </p:spPr>
        <p:txBody>
          <a:bodyPr wrap="square" lIns="0" tIns="0" rIns="0" bIns="0" rtlCol="0" anchor="ctr"/>
          <a:lstStyle/>
          <a:p>
            <a:pPr algn="ctr">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Introduce your solution with an elevator pitch. Show off whatever your solution is with visuals.</a:t>
            </a:r>
            <a:endParaRPr lang="en-US" sz="2700" dirty="0"/>
          </a:p>
        </p:txBody>
      </p:sp>
      <p:sp>
        <p:nvSpPr>
          <p:cNvPr id="5" name="Text 2"/>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6"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7" name="Shape 3"/>
          <p:cNvSpPr/>
          <p:nvPr/>
        </p:nvSpPr>
        <p:spPr>
          <a:xfrm>
            <a:off x="0" y="2491519"/>
            <a:ext cx="9144000" cy="2178778"/>
          </a:xfrm>
          <a:prstGeom prst="roundRect">
            <a:avLst>
              <a:gd name="adj" fmla="val -41968"/>
            </a:avLst>
          </a:prstGeom>
          <a:solidFill>
            <a:srgbClr val="CACACA"/>
          </a:solidFill>
          <a:ln/>
        </p:spPr>
        <p:txBody>
          <a:bodyPr/>
          <a:lstStyle/>
          <a:p>
            <a:endParaRPr lang="en-US"/>
          </a:p>
        </p:txBody>
      </p:sp>
      <p:sp>
        <p:nvSpPr>
          <p:cNvPr id="8" name="Shape 4"/>
          <p:cNvSpPr/>
          <p:nvPr/>
        </p:nvSpPr>
        <p:spPr>
          <a:xfrm>
            <a:off x="4194375" y="3325823"/>
            <a:ext cx="751051" cy="650517"/>
          </a:xfrm>
          <a:prstGeom prst="triangle">
            <a:avLst/>
          </a:prstGeom>
          <a:solidFill>
            <a:srgbClr val="F9F9F9"/>
          </a:solidFill>
          <a:ln/>
        </p:spPr>
        <p:txBody>
          <a:bodyPr/>
          <a:lstStyle/>
          <a:p>
            <a:endParaRPr lang="en-US"/>
          </a:p>
        </p:txBody>
      </p:sp>
      <p:sp>
        <p:nvSpPr>
          <p:cNvPr id="9" name="Shape 5"/>
          <p:cNvSpPr/>
          <p:nvPr/>
        </p:nvSpPr>
        <p:spPr>
          <a:xfrm>
            <a:off x="4765111" y="3291718"/>
            <a:ext cx="227914" cy="227914"/>
          </a:xfrm>
          <a:prstGeom prst="ellipse">
            <a:avLst/>
          </a:prstGeom>
          <a:solidFill>
            <a:srgbClr val="F7F7F7"/>
          </a:solid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a:effectLst/>
      </p:bgPr>
    </p:bg>
    <p:spTree>
      <p:nvGrpSpPr>
        <p:cNvPr id="1" name=""/>
        <p:cNvGrpSpPr/>
        <p:nvPr/>
      </p:nvGrpSpPr>
      <p:grpSpPr>
        <a:xfrm>
          <a:off x="0" y="0"/>
          <a:ext cx="0" cy="0"/>
          <a:chOff x="0" y="0"/>
          <a:chExt cx="0" cy="0"/>
        </a:xfrm>
      </p:grpSpPr>
      <p:sp>
        <p:nvSpPr>
          <p:cNvPr id="3" name="Text 0"/>
          <p:cNvSpPr/>
          <p:nvPr/>
        </p:nvSpPr>
        <p:spPr>
          <a:xfrm>
            <a:off x="476250" y="808685"/>
            <a:ext cx="6858000" cy="822871"/>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This sets up your product features and should answer the problem.</a:t>
            </a:r>
            <a:endParaRPr lang="en-US" sz="2700" dirty="0"/>
          </a:p>
        </p:txBody>
      </p:sp>
      <p:sp>
        <p:nvSpPr>
          <p:cNvPr id="4" name="Text 1"/>
          <p:cNvSpPr/>
          <p:nvPr/>
        </p:nvSpPr>
        <p:spPr>
          <a:xfrm>
            <a:off x="476250" y="477577"/>
            <a:ext cx="6858000" cy="166687"/>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SOLUTION</a:t>
            </a:r>
            <a:endParaRPr lang="en-US" sz="1050" dirty="0">
              <a:solidFill>
                <a:srgbClr val="015390"/>
              </a:solidFill>
            </a:endParaRPr>
          </a:p>
        </p:txBody>
      </p:sp>
      <p:sp>
        <p:nvSpPr>
          <p:cNvPr id="5" name="Text 2"/>
          <p:cNvSpPr/>
          <p:nvPr/>
        </p:nvSpPr>
        <p:spPr>
          <a:xfrm>
            <a:off x="476250" y="3715257"/>
            <a:ext cx="2286223" cy="746522"/>
          </a:xfrm>
          <a:prstGeom prst="rect">
            <a:avLst/>
          </a:prstGeom>
          <a:noFill/>
          <a:ln/>
        </p:spPr>
        <p:txBody>
          <a:bodyPr wrap="square" lIns="0" tIns="0" rIns="0" bIns="0" rtlCol="0" anchor="t"/>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Benefit/Feature One</a:t>
            </a:r>
            <a:endParaRPr lang="en-US" sz="1050" dirty="0"/>
          </a:p>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This product section shows what your customers gain from using your product.</a:t>
            </a:r>
            <a:endParaRPr lang="en-US" sz="1050" dirty="0"/>
          </a:p>
        </p:txBody>
      </p:sp>
      <p:sp>
        <p:nvSpPr>
          <p:cNvPr id="6" name="Text 3"/>
          <p:cNvSpPr/>
          <p:nvPr/>
        </p:nvSpPr>
        <p:spPr>
          <a:xfrm>
            <a:off x="3431605" y="3715257"/>
            <a:ext cx="2286149" cy="746522"/>
          </a:xfrm>
          <a:prstGeom prst="rect">
            <a:avLst/>
          </a:prstGeom>
          <a:noFill/>
          <a:ln/>
        </p:spPr>
        <p:txBody>
          <a:bodyPr wrap="square" lIns="0" tIns="0" rIns="0" bIns="0" rtlCol="0" anchor="t"/>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Benefit/Feature Two</a:t>
            </a:r>
            <a:endParaRPr lang="en-US" sz="1050" dirty="0"/>
          </a:p>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Use lots of visuals and focus on unique features and innovative technology.</a:t>
            </a:r>
            <a:endParaRPr lang="en-US" sz="1050" dirty="0"/>
          </a:p>
        </p:txBody>
      </p:sp>
      <p:sp>
        <p:nvSpPr>
          <p:cNvPr id="7" name="Text 4"/>
          <p:cNvSpPr/>
          <p:nvPr/>
        </p:nvSpPr>
        <p:spPr>
          <a:xfrm>
            <a:off x="6381750" y="3715257"/>
            <a:ext cx="2286074" cy="746522"/>
          </a:xfrm>
          <a:prstGeom prst="rect">
            <a:avLst/>
          </a:prstGeom>
          <a:noFill/>
          <a:ln/>
        </p:spPr>
        <p:txBody>
          <a:bodyPr wrap="square" lIns="0" tIns="0" rIns="0" bIns="0" rtlCol="0" anchor="t"/>
          <a:lstStyle/>
          <a:p>
            <a:pPr algn="l">
              <a:lnSpc>
                <a:spcPts val="1470"/>
              </a:lnSpc>
            </a:pPr>
            <a:r>
              <a:rPr lang="en-US" sz="1100" b="1" dirty="0">
                <a:solidFill>
                  <a:srgbClr val="101010"/>
                </a:solidFill>
                <a:latin typeface="General Sans" pitchFamily="34" charset="0"/>
                <a:ea typeface="General Sans" pitchFamily="34" charset="-122"/>
                <a:cs typeface="General Sans" pitchFamily="34" charset="-120"/>
              </a:rPr>
              <a:t>Benefit/Feature Three</a:t>
            </a:r>
            <a:endParaRPr lang="en-US" sz="1050" dirty="0"/>
          </a:p>
          <a:p>
            <a:pPr algn="l">
              <a:lnSpc>
                <a:spcPts val="1470"/>
              </a:lnSpc>
            </a:pPr>
            <a:r>
              <a:rPr lang="en-US" sz="1100" b="0" dirty="0">
                <a:solidFill>
                  <a:srgbClr val="101010"/>
                </a:solidFill>
                <a:latin typeface="General Sans" pitchFamily="34" charset="0"/>
                <a:ea typeface="General Sans" pitchFamily="34" charset="-122"/>
                <a:cs typeface="General Sans" pitchFamily="34" charset="-120"/>
              </a:rPr>
              <a:t>If you have a single product, highlighting its three core offerings also works here.</a:t>
            </a:r>
            <a:endParaRPr lang="en-US" sz="1050" dirty="0"/>
          </a:p>
        </p:txBody>
      </p:sp>
      <p:sp>
        <p:nvSpPr>
          <p:cNvPr id="8" name="Text 5"/>
          <p:cNvSpPr/>
          <p:nvPr/>
        </p:nvSpPr>
        <p:spPr>
          <a:xfrm>
            <a:off x="-274" y="4739269"/>
            <a:ext cx="9144274" cy="406942"/>
          </a:xfrm>
          <a:prstGeom prst="roundRect">
            <a:avLst>
              <a:gd name="adj" fmla="val -224700"/>
            </a:avLst>
          </a:prstGeom>
          <a:solidFill>
            <a:srgbClr val="F7F7F7"/>
          </a:solidFill>
          <a:ln/>
        </p:spPr>
        <p:txBody>
          <a:bodyPr wrap="square" lIns="511800" tIns="48042" rIns="511800" bIns="48042" rtlCol="0" anchor="ctr"/>
          <a:lstStyle/>
          <a:p>
            <a:pPr algn="ctr">
              <a:lnSpc>
                <a:spcPts val="1680"/>
              </a:lnSpc>
            </a:pPr>
            <a:endParaRPr lang="en-US" sz="1200" dirty="0"/>
          </a:p>
        </p:txBody>
      </p:sp>
      <p:pic>
        <p:nvPicPr>
          <p:cNvPr id="9"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
        <p:nvSpPr>
          <p:cNvPr id="10" name="Shape 6"/>
          <p:cNvSpPr/>
          <p:nvPr/>
        </p:nvSpPr>
        <p:spPr>
          <a:xfrm>
            <a:off x="473979" y="1978824"/>
            <a:ext cx="1581001" cy="1639541"/>
          </a:xfrm>
          <a:prstGeom prst="roundRect">
            <a:avLst>
              <a:gd name="adj" fmla="val -57837"/>
            </a:avLst>
          </a:prstGeom>
          <a:solidFill>
            <a:srgbClr val="CACACA"/>
          </a:solidFill>
          <a:ln/>
        </p:spPr>
        <p:txBody>
          <a:bodyPr/>
          <a:lstStyle/>
          <a:p>
            <a:endParaRPr lang="en-US"/>
          </a:p>
        </p:txBody>
      </p:sp>
      <p:sp>
        <p:nvSpPr>
          <p:cNvPr id="11" name="Shape 7"/>
          <p:cNvSpPr/>
          <p:nvPr/>
        </p:nvSpPr>
        <p:spPr>
          <a:xfrm>
            <a:off x="981399" y="2606641"/>
            <a:ext cx="565170" cy="489517"/>
          </a:xfrm>
          <a:prstGeom prst="triangle">
            <a:avLst/>
          </a:prstGeom>
          <a:solidFill>
            <a:srgbClr val="F9F9F9"/>
          </a:solidFill>
          <a:ln/>
        </p:spPr>
        <p:txBody>
          <a:bodyPr/>
          <a:lstStyle/>
          <a:p>
            <a:endParaRPr lang="en-US"/>
          </a:p>
        </p:txBody>
      </p:sp>
      <p:sp>
        <p:nvSpPr>
          <p:cNvPr id="12" name="Shape 8"/>
          <p:cNvSpPr/>
          <p:nvPr/>
        </p:nvSpPr>
        <p:spPr>
          <a:xfrm>
            <a:off x="1410880" y="2580977"/>
            <a:ext cx="171507" cy="171507"/>
          </a:xfrm>
          <a:prstGeom prst="ellipse">
            <a:avLst/>
          </a:prstGeom>
          <a:solidFill>
            <a:srgbClr val="F7F7F7"/>
          </a:solidFill>
          <a:ln/>
        </p:spPr>
        <p:txBody>
          <a:bodyPr/>
          <a:lstStyle/>
          <a:p>
            <a:endParaRPr lang="en-US"/>
          </a:p>
        </p:txBody>
      </p:sp>
      <p:sp>
        <p:nvSpPr>
          <p:cNvPr id="13" name="Shape 9"/>
          <p:cNvSpPr/>
          <p:nvPr/>
        </p:nvSpPr>
        <p:spPr>
          <a:xfrm>
            <a:off x="3429717" y="1978824"/>
            <a:ext cx="1581001" cy="1639541"/>
          </a:xfrm>
          <a:prstGeom prst="roundRect">
            <a:avLst>
              <a:gd name="adj" fmla="val -57837"/>
            </a:avLst>
          </a:prstGeom>
          <a:solidFill>
            <a:srgbClr val="CACACA"/>
          </a:solidFill>
          <a:ln/>
        </p:spPr>
        <p:txBody>
          <a:bodyPr/>
          <a:lstStyle/>
          <a:p>
            <a:endParaRPr lang="en-US"/>
          </a:p>
        </p:txBody>
      </p:sp>
      <p:sp>
        <p:nvSpPr>
          <p:cNvPr id="14" name="Shape 10"/>
          <p:cNvSpPr/>
          <p:nvPr/>
        </p:nvSpPr>
        <p:spPr>
          <a:xfrm>
            <a:off x="3937137" y="2606641"/>
            <a:ext cx="565170" cy="489517"/>
          </a:xfrm>
          <a:prstGeom prst="triangle">
            <a:avLst/>
          </a:prstGeom>
          <a:solidFill>
            <a:srgbClr val="F9F9F9"/>
          </a:solidFill>
          <a:ln/>
        </p:spPr>
        <p:txBody>
          <a:bodyPr/>
          <a:lstStyle/>
          <a:p>
            <a:endParaRPr lang="en-US"/>
          </a:p>
        </p:txBody>
      </p:sp>
      <p:sp>
        <p:nvSpPr>
          <p:cNvPr id="15" name="Shape 11"/>
          <p:cNvSpPr/>
          <p:nvPr/>
        </p:nvSpPr>
        <p:spPr>
          <a:xfrm>
            <a:off x="4366618" y="2580977"/>
            <a:ext cx="171507" cy="171507"/>
          </a:xfrm>
          <a:prstGeom prst="ellipse">
            <a:avLst/>
          </a:prstGeom>
          <a:solidFill>
            <a:srgbClr val="F7F7F7"/>
          </a:solidFill>
          <a:ln/>
        </p:spPr>
        <p:txBody>
          <a:bodyPr/>
          <a:lstStyle/>
          <a:p>
            <a:endParaRPr lang="en-US"/>
          </a:p>
        </p:txBody>
      </p:sp>
      <p:sp>
        <p:nvSpPr>
          <p:cNvPr id="16" name="Shape 12"/>
          <p:cNvSpPr/>
          <p:nvPr/>
        </p:nvSpPr>
        <p:spPr>
          <a:xfrm>
            <a:off x="6379001" y="1978824"/>
            <a:ext cx="1581001" cy="1639541"/>
          </a:xfrm>
          <a:prstGeom prst="roundRect">
            <a:avLst>
              <a:gd name="adj" fmla="val -57837"/>
            </a:avLst>
          </a:prstGeom>
          <a:solidFill>
            <a:srgbClr val="CACACA"/>
          </a:solidFill>
          <a:ln/>
        </p:spPr>
        <p:txBody>
          <a:bodyPr/>
          <a:lstStyle/>
          <a:p>
            <a:endParaRPr lang="en-US"/>
          </a:p>
        </p:txBody>
      </p:sp>
      <p:sp>
        <p:nvSpPr>
          <p:cNvPr id="17" name="Shape 13"/>
          <p:cNvSpPr/>
          <p:nvPr/>
        </p:nvSpPr>
        <p:spPr>
          <a:xfrm>
            <a:off x="6886421" y="2606641"/>
            <a:ext cx="565170" cy="489517"/>
          </a:xfrm>
          <a:prstGeom prst="triangle">
            <a:avLst/>
          </a:prstGeom>
          <a:solidFill>
            <a:srgbClr val="F9F9F9"/>
          </a:solidFill>
          <a:ln/>
        </p:spPr>
        <p:txBody>
          <a:bodyPr/>
          <a:lstStyle/>
          <a:p>
            <a:endParaRPr lang="en-US"/>
          </a:p>
        </p:txBody>
      </p:sp>
      <p:sp>
        <p:nvSpPr>
          <p:cNvPr id="18" name="Shape 14"/>
          <p:cNvSpPr/>
          <p:nvPr/>
        </p:nvSpPr>
        <p:spPr>
          <a:xfrm>
            <a:off x="7315902" y="2580977"/>
            <a:ext cx="171507" cy="171507"/>
          </a:xfrm>
          <a:prstGeom prst="ellipse">
            <a:avLst/>
          </a:prstGeom>
          <a:solidFill>
            <a:srgbClr val="F7F7F7"/>
          </a:solid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34">
    <p:bg>
      <p:bgPr>
        <a:solidFill>
          <a:srgbClr val="F7F7F7"/>
        </a:solidFill>
        <a:effectLst/>
      </p:bgPr>
    </p:bg>
    <p:spTree>
      <p:nvGrpSpPr>
        <p:cNvPr id="1" name=""/>
        <p:cNvGrpSpPr/>
        <p:nvPr/>
      </p:nvGrpSpPr>
      <p:grpSpPr>
        <a:xfrm>
          <a:off x="0" y="0"/>
          <a:ext cx="0" cy="0"/>
          <a:chOff x="0" y="0"/>
          <a:chExt cx="0" cy="0"/>
        </a:xfrm>
      </p:grpSpPr>
      <p:sp>
        <p:nvSpPr>
          <p:cNvPr id="3" name="Shape 0"/>
          <p:cNvSpPr/>
          <p:nvPr/>
        </p:nvSpPr>
        <p:spPr>
          <a:xfrm>
            <a:off x="478563" y="3193256"/>
            <a:ext cx="2571750"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4" name="Shape 1"/>
          <p:cNvSpPr/>
          <p:nvPr/>
        </p:nvSpPr>
        <p:spPr>
          <a:xfrm>
            <a:off x="3287908" y="3193256"/>
            <a:ext cx="2571750"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5" name="Shape 2"/>
          <p:cNvSpPr/>
          <p:nvPr/>
        </p:nvSpPr>
        <p:spPr>
          <a:xfrm>
            <a:off x="6098288" y="3193256"/>
            <a:ext cx="2571750" cy="0"/>
          </a:xfrm>
          <a:prstGeom prst="line">
            <a:avLst/>
          </a:prstGeom>
          <a:solidFill>
            <a:srgbClr val="F05521"/>
          </a:solidFill>
          <a:ln w="19050">
            <a:solidFill>
              <a:srgbClr val="F4CE3B"/>
            </a:solidFill>
            <a:prstDash val="solid"/>
            <a:headEnd type="none"/>
            <a:tailEnd type="none"/>
          </a:ln>
        </p:spPr>
        <p:txBody>
          <a:bodyPr/>
          <a:lstStyle/>
          <a:p>
            <a:endParaRPr lang="en-US"/>
          </a:p>
        </p:txBody>
      </p:sp>
      <p:sp>
        <p:nvSpPr>
          <p:cNvPr id="6" name="Text 3"/>
          <p:cNvSpPr/>
          <p:nvPr/>
        </p:nvSpPr>
        <p:spPr>
          <a:xfrm>
            <a:off x="478563" y="3405188"/>
            <a:ext cx="2571750"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DIFFERENTIATOR #1</a:t>
            </a:r>
            <a:endParaRPr lang="en-US" sz="1050" dirty="0">
              <a:solidFill>
                <a:srgbClr val="015390"/>
              </a:solidFill>
            </a:endParaRPr>
          </a:p>
        </p:txBody>
      </p:sp>
      <p:sp>
        <p:nvSpPr>
          <p:cNvPr id="7" name="Text 4"/>
          <p:cNvSpPr/>
          <p:nvPr/>
        </p:nvSpPr>
        <p:spPr>
          <a:xfrm>
            <a:off x="478563" y="3738562"/>
            <a:ext cx="2571824"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What makes your product or service unique?</a:t>
            </a:r>
            <a:endParaRPr lang="en-US" sz="1200" dirty="0"/>
          </a:p>
        </p:txBody>
      </p:sp>
      <p:sp>
        <p:nvSpPr>
          <p:cNvPr id="8" name="Text 5"/>
          <p:cNvSpPr/>
          <p:nvPr/>
        </p:nvSpPr>
        <p:spPr>
          <a:xfrm>
            <a:off x="3287908" y="3405188"/>
            <a:ext cx="2571750"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DIFFERENTIATOR #2</a:t>
            </a:r>
            <a:endParaRPr lang="en-US" sz="1050" dirty="0">
              <a:solidFill>
                <a:srgbClr val="015390"/>
              </a:solidFill>
            </a:endParaRPr>
          </a:p>
        </p:txBody>
      </p:sp>
      <p:sp>
        <p:nvSpPr>
          <p:cNvPr id="9" name="Text 6"/>
          <p:cNvSpPr/>
          <p:nvPr/>
        </p:nvSpPr>
        <p:spPr>
          <a:xfrm>
            <a:off x="3287908" y="3736765"/>
            <a:ext cx="2571750"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Convince your audience you're better than the competition.</a:t>
            </a:r>
            <a:endParaRPr lang="en-US" sz="1200" dirty="0"/>
          </a:p>
        </p:txBody>
      </p:sp>
      <p:sp>
        <p:nvSpPr>
          <p:cNvPr id="10" name="Text 7"/>
          <p:cNvSpPr/>
          <p:nvPr/>
        </p:nvSpPr>
        <p:spPr>
          <a:xfrm>
            <a:off x="6098288" y="3405188"/>
            <a:ext cx="2571750" cy="166688"/>
          </a:xfrm>
          <a:prstGeom prst="rect">
            <a:avLst/>
          </a:prstGeom>
          <a:noFill/>
          <a:ln/>
        </p:spPr>
        <p:txBody>
          <a:bodyPr wrap="square" lIns="0" tIns="0" rIns="0" bIns="0" rtlCol="0" anchor="t"/>
          <a:lstStyle/>
          <a:p>
            <a:pPr algn="l">
              <a:lnSpc>
                <a:spcPts val="1313"/>
              </a:lnSpc>
            </a:pPr>
            <a:r>
              <a:rPr lang="en-US" sz="1100" b="1" kern="0" spc="120" dirty="0">
                <a:solidFill>
                  <a:srgbClr val="015390"/>
                </a:solidFill>
                <a:latin typeface="General Sans" pitchFamily="34" charset="0"/>
                <a:ea typeface="General Sans" pitchFamily="34" charset="-122"/>
                <a:cs typeface="General Sans" pitchFamily="34" charset="-120"/>
              </a:rPr>
              <a:t>DIFFERENTIATOR #3</a:t>
            </a:r>
            <a:endParaRPr lang="en-US" sz="1050" dirty="0">
              <a:solidFill>
                <a:srgbClr val="015390"/>
              </a:solidFill>
            </a:endParaRPr>
          </a:p>
        </p:txBody>
      </p:sp>
      <p:sp>
        <p:nvSpPr>
          <p:cNvPr id="11" name="Text 8"/>
          <p:cNvSpPr/>
          <p:nvPr/>
        </p:nvSpPr>
        <p:spPr>
          <a:xfrm>
            <a:off x="6098288" y="3736528"/>
            <a:ext cx="2571750" cy="426690"/>
          </a:xfrm>
          <a:prstGeom prst="rect">
            <a:avLst/>
          </a:prstGeom>
          <a:noFill/>
          <a:ln/>
        </p:spPr>
        <p:txBody>
          <a:bodyPr wrap="square" lIns="0" tIns="0" rIns="0" bIns="0" rtlCol="0" anchor="t"/>
          <a:lstStyle/>
          <a:p>
            <a:pPr algn="l">
              <a:lnSpc>
                <a:spcPts val="1680"/>
              </a:lnSpc>
            </a:pPr>
            <a:r>
              <a:rPr lang="en-US" sz="1200" b="0" dirty="0">
                <a:solidFill>
                  <a:srgbClr val="101010"/>
                </a:solidFill>
                <a:latin typeface="General Sans" pitchFamily="34" charset="0"/>
                <a:ea typeface="General Sans" pitchFamily="34" charset="-122"/>
                <a:cs typeface="General Sans" pitchFamily="34" charset="-120"/>
              </a:rPr>
              <a:t>List another one of your competitive advantages.</a:t>
            </a:r>
            <a:endParaRPr lang="en-US" sz="1200" dirty="0"/>
          </a:p>
        </p:txBody>
      </p:sp>
      <p:sp>
        <p:nvSpPr>
          <p:cNvPr id="12" name="Text 9"/>
          <p:cNvSpPr/>
          <p:nvPr/>
        </p:nvSpPr>
        <p:spPr>
          <a:xfrm>
            <a:off x="476250" y="714375"/>
            <a:ext cx="8193788" cy="411435"/>
          </a:xfrm>
          <a:prstGeom prst="rect">
            <a:avLst/>
          </a:prstGeom>
          <a:noFill/>
          <a:ln/>
        </p:spPr>
        <p:txBody>
          <a:bodyPr wrap="square" lIns="0" tIns="0" rIns="0" bIns="0" rtlCol="0" anchor="t"/>
          <a:lstStyle/>
          <a:p>
            <a:pPr algn="l">
              <a:lnSpc>
                <a:spcPts val="3240"/>
              </a:lnSpc>
            </a:pPr>
            <a:r>
              <a:rPr lang="en-US" sz="2700" b="1" kern="0" spc="-12" dirty="0">
                <a:solidFill>
                  <a:srgbClr val="101010"/>
                </a:solidFill>
                <a:latin typeface="General Sans" pitchFamily="34" charset="0"/>
                <a:ea typeface="General Sans" pitchFamily="34" charset="-122"/>
                <a:cs typeface="General Sans" pitchFamily="34" charset="-120"/>
              </a:rPr>
              <a:t>Solution differentiators</a:t>
            </a:r>
          </a:p>
          <a:p>
            <a:pPr algn="l">
              <a:lnSpc>
                <a:spcPts val="3240"/>
              </a:lnSpc>
            </a:pPr>
            <a:r>
              <a:rPr lang="en-US" sz="2400" kern="0" spc="-12" dirty="0">
                <a:solidFill>
                  <a:srgbClr val="101010"/>
                </a:solidFill>
                <a:latin typeface="General Sans" pitchFamily="34" charset="0"/>
                <a:ea typeface="General Sans" pitchFamily="34" charset="-122"/>
              </a:rPr>
              <a:t>Describe how your innovation is differentiated from other solutions on the market now or soon to be on the market.</a:t>
            </a:r>
            <a:endParaRPr lang="en-US" sz="2400" dirty="0"/>
          </a:p>
        </p:txBody>
      </p:sp>
      <p:sp>
        <p:nvSpPr>
          <p:cNvPr id="13" name="Text 10"/>
          <p:cNvSpPr/>
          <p:nvPr/>
        </p:nvSpPr>
        <p:spPr>
          <a:xfrm>
            <a:off x="476250" y="430618"/>
            <a:ext cx="4000500" cy="142875"/>
          </a:xfrm>
          <a:prstGeom prst="rect">
            <a:avLst/>
          </a:prstGeom>
          <a:noFill/>
          <a:ln/>
        </p:spPr>
        <p:txBody>
          <a:bodyPr wrap="square" lIns="0" tIns="0" rIns="0" bIns="0" rtlCol="0" anchor="t"/>
          <a:lstStyle/>
          <a:p>
            <a:pPr algn="l">
              <a:lnSpc>
                <a:spcPts val="1125"/>
              </a:lnSpc>
            </a:pPr>
            <a:r>
              <a:rPr lang="en-US" sz="1100" b="1" kern="0" spc="180" dirty="0">
                <a:solidFill>
                  <a:srgbClr val="015390"/>
                </a:solidFill>
                <a:latin typeface="General Sans" pitchFamily="34" charset="0"/>
                <a:ea typeface="General Sans" pitchFamily="34" charset="-122"/>
                <a:cs typeface="General Sans" pitchFamily="34" charset="-120"/>
              </a:rPr>
              <a:t>DIFFERNTIATIORS</a:t>
            </a:r>
            <a:endParaRPr lang="en-US" sz="1100" dirty="0">
              <a:solidFill>
                <a:srgbClr val="015390"/>
              </a:solidFill>
            </a:endParaRPr>
          </a:p>
        </p:txBody>
      </p:sp>
      <p:sp>
        <p:nvSpPr>
          <p:cNvPr id="14" name="Text 11"/>
          <p:cNvSpPr/>
          <p:nvPr/>
        </p:nvSpPr>
        <p:spPr>
          <a:xfrm>
            <a:off x="-274" y="4739269"/>
            <a:ext cx="9144274" cy="406942"/>
          </a:xfrm>
          <a:prstGeom prst="roundRect">
            <a:avLst>
              <a:gd name="adj" fmla="val -224700"/>
            </a:avLst>
          </a:prstGeom>
          <a:solidFill>
            <a:srgbClr val="FFFFFF"/>
          </a:solidFill>
          <a:ln/>
        </p:spPr>
        <p:txBody>
          <a:bodyPr wrap="square" lIns="511800" tIns="48042" rIns="511800" bIns="48042" rtlCol="0" anchor="ctr"/>
          <a:lstStyle/>
          <a:p>
            <a:pPr algn="ctr">
              <a:lnSpc>
                <a:spcPts val="1680"/>
              </a:lnSpc>
            </a:pPr>
            <a:endParaRPr lang="en-US" sz="1200" dirty="0"/>
          </a:p>
        </p:txBody>
      </p:sp>
      <p:pic>
        <p:nvPicPr>
          <p:cNvPr id="15" name="Image 0" descr="https://pitch-assets-ccb95893-de3f-4266-973c-20049231b248.s3.eu-west-1.amazonaws.com/311536be-bccc-4658-a5c9-01fceec6cc49?pitch-bytes=64237&amp;pitch-content-type=image%2Fpng"/>
          <p:cNvPicPr>
            <a:picLocks noChangeAspect="1"/>
          </p:cNvPicPr>
          <p:nvPr/>
        </p:nvPicPr>
        <p:blipFill>
          <a:blip r:embed="rId3"/>
          <a:srcRect/>
          <a:stretch/>
        </p:blipFill>
        <p:spPr>
          <a:xfrm>
            <a:off x="8337502" y="4800361"/>
            <a:ext cx="728508" cy="2859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800ab7-d130-4f54-a929-efa5bbbdd70a" xsi:nil="true"/>
    <lcf76f155ced4ddcb4097134ff3c332f xmlns="740c5c59-c979-4008-ac1f-730093875a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B2268BA1473B4490A17089CBEEB5D1" ma:contentTypeVersion="23" ma:contentTypeDescription="Create a new document." ma:contentTypeScope="" ma:versionID="4c63f74daecc4634f825bb9fcb3c9a04">
  <xsd:schema xmlns:xsd="http://www.w3.org/2001/XMLSchema" xmlns:xs="http://www.w3.org/2001/XMLSchema" xmlns:p="http://schemas.microsoft.com/office/2006/metadata/properties" xmlns:ns2="68800ab7-d130-4f54-a929-efa5bbbdd70a" xmlns:ns3="740c5c59-c979-4008-ac1f-730093875a1a" targetNamespace="http://schemas.microsoft.com/office/2006/metadata/properties" ma:root="true" ma:fieldsID="5ca57ed30f5d077cd2b67867f57eb90d" ns2:_="" ns3:_="">
    <xsd:import namespace="68800ab7-d130-4f54-a929-efa5bbbdd70a"/>
    <xsd:import namespace="740c5c59-c979-4008-ac1f-730093875a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00ab7-d130-4f54-a929-efa5bbbdd70a"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120d4d-89c7-478a-984e-899dd71eacfd}" ma:internalName="TaxCatchAll" ma:showField="CatchAllData" ma:web="68800ab7-d130-4f54-a929-efa5bbbdd7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0c5c59-c979-4008-ac1f-730093875a1a"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hidden="true" ma:internalName="MediaServiceDateTaken" ma:readOnly="true">
      <xsd:simpleType>
        <xsd:restriction base="dms:Text"/>
      </xsd:simpleType>
    </xsd:element>
    <xsd:element name="MediaServiceLocation" ma:index="10"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07fea1-5c35-458a-b429-4e22099f36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1E84AE-FA9A-46B3-B52D-C7AE0CD4771A}">
  <ds:schemaRefs>
    <ds:schemaRef ds:uri="http://schemas.microsoft.com/sharepoint/v3/contenttype/forms"/>
  </ds:schemaRefs>
</ds:datastoreItem>
</file>

<file path=customXml/itemProps2.xml><?xml version="1.0" encoding="utf-8"?>
<ds:datastoreItem xmlns:ds="http://schemas.openxmlformats.org/officeDocument/2006/customXml" ds:itemID="{CFF95DBB-49B7-4304-AD37-A814BF2C4830}">
  <ds:schemaRefs>
    <ds:schemaRef ds:uri="http://purl.org/dc/elements/1.1/"/>
    <ds:schemaRef ds:uri="http://schemas.microsoft.com/office/2006/documentManagement/types"/>
    <ds:schemaRef ds:uri="http://schemas.openxmlformats.org/package/2006/metadata/core-properties"/>
    <ds:schemaRef ds:uri="68800ab7-d130-4f54-a929-efa5bbbdd70a"/>
    <ds:schemaRef ds:uri="http://purl.org/dc/terms/"/>
    <ds:schemaRef ds:uri="740c5c59-c979-4008-ac1f-730093875a1a"/>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3F8A3DD-A627-4640-9DE0-E359C2072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00ab7-d130-4f54-a929-efa5bbbdd70a"/>
    <ds:schemaRef ds:uri="740c5c59-c979-4008-ac1f-730093875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8234</TotalTime>
  <Words>3585</Words>
  <Application>Microsoft Office PowerPoint</Application>
  <PresentationFormat>On-screen Show (16:9)</PresentationFormat>
  <Paragraphs>488</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General Sans</vt:lpstr>
      <vt:lpstr>Young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SCRA Pitch Template</dc:title>
  <dc:subject>PptxGenJS Presentation</dc:subject>
  <dc:creator>Pitch Software GmbH</dc:creator>
  <cp:lastModifiedBy>Player, Kella</cp:lastModifiedBy>
  <cp:revision>14</cp:revision>
  <dcterms:created xsi:type="dcterms:W3CDTF">2025-06-26T13:46:25Z</dcterms:created>
  <dcterms:modified xsi:type="dcterms:W3CDTF">2026-05-26T17:37:36Z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0x01010054B2268BA1473B4490A17089CBEEB5D1</vt:lpwstr>
  </property>
</Properties>
</file>